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5" r:id="rId24"/>
    <p:sldId id="286" r:id="rId25"/>
    <p:sldId id="28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EC9FD-A503-C8D7-F0F3-D2EE3A7F4C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A32A9E-6D0D-ABDC-3C34-7C380C464A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BAC6D1-928D-3E5E-23AC-2E890D450A40}"/>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5" name="Footer Placeholder 4">
            <a:extLst>
              <a:ext uri="{FF2B5EF4-FFF2-40B4-BE49-F238E27FC236}">
                <a16:creationId xmlns:a16="http://schemas.microsoft.com/office/drawing/2014/main" id="{7EEAAAA4-C04E-AFEA-2FCB-AD0C9D13B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1FD3D7-54E1-B1DE-E6EE-8E85D5B0B5ED}"/>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45016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68214-EF37-38D8-CBDB-5DFD161BD2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A4200B-170C-2B04-E0C1-F42912E38A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7C60C-5094-0621-829E-50001E6DA631}"/>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5" name="Footer Placeholder 4">
            <a:extLst>
              <a:ext uri="{FF2B5EF4-FFF2-40B4-BE49-F238E27FC236}">
                <a16:creationId xmlns:a16="http://schemas.microsoft.com/office/drawing/2014/main" id="{1391FDDF-5D32-A426-DF60-E08BFCC1D9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39151-9B94-0769-04EC-AD56AF058004}"/>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5184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D350C7-F907-BEE1-A400-8FB69FDF9B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106B52-364F-1B0A-390A-2E5B2F0CC9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2B75F-CC20-B07B-48AB-0B1DE2FB78C3}"/>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5" name="Footer Placeholder 4">
            <a:extLst>
              <a:ext uri="{FF2B5EF4-FFF2-40B4-BE49-F238E27FC236}">
                <a16:creationId xmlns:a16="http://schemas.microsoft.com/office/drawing/2014/main" id="{C66394D2-1888-93E8-C803-745840BDC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CEA75-278F-9A45-B52A-0BAD3A5685D4}"/>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91689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5471-9689-6913-2F82-EB8EA61FB2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4597ED-AB2B-0A3F-5171-9F09E5622B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49553D-456B-7C2A-FF53-7EE70B577991}"/>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5" name="Footer Placeholder 4">
            <a:extLst>
              <a:ext uri="{FF2B5EF4-FFF2-40B4-BE49-F238E27FC236}">
                <a16:creationId xmlns:a16="http://schemas.microsoft.com/office/drawing/2014/main" id="{60423D3D-D186-B1D1-8C81-9163C6D06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6E84CE-3004-5944-005D-1348CEFFC858}"/>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57377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2AB8-D6E0-62DB-D3E7-5435FD646A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3D31BF-B2F5-52E6-A305-FED4C64C0E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9F7049-C2D4-BFF6-5E75-926E53E469A7}"/>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5" name="Footer Placeholder 4">
            <a:extLst>
              <a:ext uri="{FF2B5EF4-FFF2-40B4-BE49-F238E27FC236}">
                <a16:creationId xmlns:a16="http://schemas.microsoft.com/office/drawing/2014/main" id="{FFBBB57A-B55E-4C5A-FDAF-957BA771F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77011F-E5DB-127C-6D21-155E5CFAE340}"/>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174937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75151-3434-607B-840E-823581D116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D0780E-F16C-0B8E-BC1D-E37652D082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013F34-9F18-F589-CC39-6A088BD625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265EEE-EDF1-2715-C8D6-C541C8663005}"/>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6" name="Footer Placeholder 5">
            <a:extLst>
              <a:ext uri="{FF2B5EF4-FFF2-40B4-BE49-F238E27FC236}">
                <a16:creationId xmlns:a16="http://schemas.microsoft.com/office/drawing/2014/main" id="{D637F7BB-3F7D-7F80-6A1C-EF1535AB7C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E7C771-9FFA-9FB3-C031-A9A0FE4208B4}"/>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4257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CE01-AAAA-FF3E-44B1-227014BF6B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F0C1F8-F38E-B066-B2FF-38C3A95C1E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965E20-C96C-F164-50DD-91687E386F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50B34E-22C6-A6B2-F47B-E18EE0745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07B1ED-DECF-A2ED-AB02-DDD300A197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E8AB86-03FD-090D-F2C9-0C33EF79DE85}"/>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8" name="Footer Placeholder 7">
            <a:extLst>
              <a:ext uri="{FF2B5EF4-FFF2-40B4-BE49-F238E27FC236}">
                <a16:creationId xmlns:a16="http://schemas.microsoft.com/office/drawing/2014/main" id="{F3D38FAD-C675-1225-7DF5-2C63E32C86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2DABB4-7A3D-6F81-B42D-B41E4254FCD4}"/>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262598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0ABD6-D216-0CCD-1748-2D022FEE24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EC2702-B6F5-DEEB-A312-9842A21EEB16}"/>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4" name="Footer Placeholder 3">
            <a:extLst>
              <a:ext uri="{FF2B5EF4-FFF2-40B4-BE49-F238E27FC236}">
                <a16:creationId xmlns:a16="http://schemas.microsoft.com/office/drawing/2014/main" id="{C6631311-15EF-786E-CEB5-9499A85414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870529-B842-23B5-C738-79EBA896935D}"/>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420510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FF9CAB-98EB-3625-BA06-ADFC5697C478}"/>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3" name="Footer Placeholder 2">
            <a:extLst>
              <a:ext uri="{FF2B5EF4-FFF2-40B4-BE49-F238E27FC236}">
                <a16:creationId xmlns:a16="http://schemas.microsoft.com/office/drawing/2014/main" id="{3B8B7E50-4A79-EDDD-E187-A8099C0874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DC3239-A48A-EC17-A1E4-D574C4AF09F8}"/>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312077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220A5-8156-4A20-897A-D60FFF8F0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C33935-B627-61B2-8A78-2C7B3CFDAD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D9C43A-8202-77A5-78B4-7058F59F5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892AC6-2B1C-160C-8939-732BD54CA5B1}"/>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6" name="Footer Placeholder 5">
            <a:extLst>
              <a:ext uri="{FF2B5EF4-FFF2-40B4-BE49-F238E27FC236}">
                <a16:creationId xmlns:a16="http://schemas.microsoft.com/office/drawing/2014/main" id="{FEE48D6D-BEB5-B36C-A18E-3CF732C28C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ED7798-69B0-AA93-8D13-DBCC61FDA24B}"/>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172316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F144A-3225-F520-91AF-4AC90FB28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19EB06-2287-A0AB-6CB4-6D6BF3F47C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FC89BA-B222-A4D9-7057-C6EA14C1F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BCA446-AAF8-5D34-E932-F0D6C0A5DE51}"/>
              </a:ext>
            </a:extLst>
          </p:cNvPr>
          <p:cNvSpPr>
            <a:spLocks noGrp="1"/>
          </p:cNvSpPr>
          <p:nvPr>
            <p:ph type="dt" sz="half" idx="10"/>
          </p:nvPr>
        </p:nvSpPr>
        <p:spPr/>
        <p:txBody>
          <a:bodyPr/>
          <a:lstStyle/>
          <a:p>
            <a:fld id="{1475C736-E3E8-45E3-B978-6BC9BB7BE857}" type="datetimeFigureOut">
              <a:rPr lang="en-US" smtClean="0"/>
              <a:t>11/29/2022</a:t>
            </a:fld>
            <a:endParaRPr lang="en-US"/>
          </a:p>
        </p:txBody>
      </p:sp>
      <p:sp>
        <p:nvSpPr>
          <p:cNvPr id="6" name="Footer Placeholder 5">
            <a:extLst>
              <a:ext uri="{FF2B5EF4-FFF2-40B4-BE49-F238E27FC236}">
                <a16:creationId xmlns:a16="http://schemas.microsoft.com/office/drawing/2014/main" id="{3E996B04-B96F-EC51-5F00-72B6E4E0CA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30A900-F0D9-0361-0B33-313D6EC457EC}"/>
              </a:ext>
            </a:extLst>
          </p:cNvPr>
          <p:cNvSpPr>
            <a:spLocks noGrp="1"/>
          </p:cNvSpPr>
          <p:nvPr>
            <p:ph type="sldNum" sz="quarter" idx="12"/>
          </p:nvPr>
        </p:nvSpPr>
        <p:spPr/>
        <p:txBody>
          <a:bodyPr/>
          <a:lstStyle/>
          <a:p>
            <a:fld id="{524C2859-3F0E-40E6-9C8C-92B787644B75}" type="slidenum">
              <a:rPr lang="en-US" smtClean="0"/>
              <a:t>‹#›</a:t>
            </a:fld>
            <a:endParaRPr lang="en-US"/>
          </a:p>
        </p:txBody>
      </p:sp>
    </p:spTree>
    <p:extLst>
      <p:ext uri="{BB962C8B-B14F-4D97-AF65-F5344CB8AC3E}">
        <p14:creationId xmlns:p14="http://schemas.microsoft.com/office/powerpoint/2010/main" val="297839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5CDD8-D7A0-8E25-2EB4-788C07A78D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D20566-1579-0463-1545-74679C3EA9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9EBA70-7B0C-F02A-C85C-22FB693515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5C736-E3E8-45E3-B978-6BC9BB7BE857}" type="datetimeFigureOut">
              <a:rPr lang="en-US" smtClean="0"/>
              <a:t>11/29/2022</a:t>
            </a:fld>
            <a:endParaRPr lang="en-US"/>
          </a:p>
        </p:txBody>
      </p:sp>
      <p:sp>
        <p:nvSpPr>
          <p:cNvPr id="5" name="Footer Placeholder 4">
            <a:extLst>
              <a:ext uri="{FF2B5EF4-FFF2-40B4-BE49-F238E27FC236}">
                <a16:creationId xmlns:a16="http://schemas.microsoft.com/office/drawing/2014/main" id="{357B50E3-224A-235C-53D9-50E05EEC6D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934F9A-3680-2980-1F86-05B448A04E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C2859-3F0E-40E6-9C8C-92B787644B75}" type="slidenum">
              <a:rPr lang="en-US" smtClean="0"/>
              <a:t>‹#›</a:t>
            </a:fld>
            <a:endParaRPr lang="en-US"/>
          </a:p>
        </p:txBody>
      </p:sp>
    </p:spTree>
    <p:extLst>
      <p:ext uri="{BB962C8B-B14F-4D97-AF65-F5344CB8AC3E}">
        <p14:creationId xmlns:p14="http://schemas.microsoft.com/office/powerpoint/2010/main" val="3105678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5CA6E-3509-1EA5-2826-EFEF78595EEE}"/>
              </a:ext>
            </a:extLst>
          </p:cNvPr>
          <p:cNvSpPr>
            <a:spLocks noGrp="1"/>
          </p:cNvSpPr>
          <p:nvPr>
            <p:ph type="ctrTitle"/>
          </p:nvPr>
        </p:nvSpPr>
        <p:spPr/>
        <p:txBody>
          <a:bodyPr>
            <a:normAutofit/>
          </a:bodyPr>
          <a:lstStyle/>
          <a:p>
            <a:r>
              <a:rPr lang="en-US" sz="4000" b="1" dirty="0">
                <a:effectLst/>
                <a:latin typeface="Calibri" panose="020F0502020204030204" pitchFamily="34" charset="0"/>
                <a:ea typeface="Calibri" panose="020F0502020204030204" pitchFamily="34" charset="0"/>
                <a:cs typeface="Times New Roman" panose="02020603050405020304" pitchFamily="18" charset="0"/>
              </a:rPr>
              <a:t>Child, maternal, and adult mortality in Ethiopia</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sp>
        <p:nvSpPr>
          <p:cNvPr id="3" name="Subtitle 2">
            <a:extLst>
              <a:ext uri="{FF2B5EF4-FFF2-40B4-BE49-F238E27FC236}">
                <a16:creationId xmlns:a16="http://schemas.microsoft.com/office/drawing/2014/main" id="{C65A42D3-FB79-A90F-B764-D5E6D1412D02}"/>
              </a:ext>
            </a:extLst>
          </p:cNvPr>
          <p:cNvSpPr>
            <a:spLocks noGrp="1"/>
          </p:cNvSpPr>
          <p:nvPr>
            <p:ph type="subTitle" idx="1"/>
          </p:nvPr>
        </p:nvSpPr>
        <p:spPr/>
        <p:txBody>
          <a:bodyPr>
            <a:normAutofit fontScale="62500" lnSpcReduction="20000"/>
          </a:bodyPr>
          <a:lstStyle/>
          <a:p>
            <a:r>
              <a:rPr lang="en-US" sz="3400" b="1" dirty="0"/>
              <a:t>Wubegzier Mekonnen</a:t>
            </a:r>
          </a:p>
          <a:p>
            <a:r>
              <a:rPr lang="en-US" sz="3400" b="1" dirty="0"/>
              <a:t>SPH, CHS, AAU</a:t>
            </a:r>
          </a:p>
          <a:p>
            <a:endParaRPr lang="en-US" dirty="0"/>
          </a:p>
          <a:p>
            <a:r>
              <a:rPr lang="en-US" b="1" dirty="0"/>
              <a:t>Freetown, Sierra Leone</a:t>
            </a:r>
          </a:p>
          <a:p>
            <a:r>
              <a:rPr lang="en-US" b="1" dirty="0"/>
              <a:t>November 29, 2022</a:t>
            </a:r>
          </a:p>
        </p:txBody>
      </p:sp>
    </p:spTree>
    <p:extLst>
      <p:ext uri="{BB962C8B-B14F-4D97-AF65-F5344CB8AC3E}">
        <p14:creationId xmlns:p14="http://schemas.microsoft.com/office/powerpoint/2010/main" val="3179402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4E099-2F13-C077-2C8F-B485A1C23A9E}"/>
              </a:ext>
            </a:extLst>
          </p:cNvPr>
          <p:cNvSpPr>
            <a:spLocks noGrp="1"/>
          </p:cNvSpPr>
          <p:nvPr>
            <p:ph type="title"/>
          </p:nvPr>
        </p:nvSpPr>
        <p:spPr>
          <a:xfrm>
            <a:off x="838200" y="365125"/>
            <a:ext cx="10515600" cy="737811"/>
          </a:xfrm>
        </p:spPr>
        <p:txBody>
          <a:bodyPr>
            <a:normAutofit fontScale="90000"/>
          </a:bodyPr>
          <a:lstStyle/>
          <a:p>
            <a:r>
              <a:rPr lang="en-US" dirty="0"/>
              <a:t>Methods </a:t>
            </a:r>
            <a:r>
              <a:rPr lang="en-US" sz="2400" b="1" dirty="0">
                <a:latin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Central cause of death determination and collation)</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5F781C94-7300-28C9-F384-BDADD2FF5681}"/>
              </a:ext>
            </a:extLst>
          </p:cNvPr>
          <p:cNvSpPr>
            <a:spLocks noGrp="1"/>
          </p:cNvSpPr>
          <p:nvPr>
            <p:ph idx="1"/>
          </p:nvPr>
        </p:nvSpPr>
        <p:spPr>
          <a:xfrm>
            <a:off x="838200" y="1008668"/>
            <a:ext cx="10515600" cy="5665509"/>
          </a:xfrm>
        </p:spPr>
        <p:txBody>
          <a:bodyPr>
            <a:normAutofit fontScale="925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After a thorough independent and anonymous review of the e-VA narrative, two of 15 physicians trained on death certification and the ICD-10 coding of VA, anonymously assigned an ICD code to each death</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assigned ICD code denotes the underlying cause of death.</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For maternal deaths among females aged 15-49 years, the ICD codes followed the WHO–ICD maternal death coding guidelines for direct (underlying) and indirect (contributory) causes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Where the two ICD codes assigned for each death differed, the two physicians undertook a reconciliation of differences with a review of key words.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If disagreements persisted thereafter, a senior physician adjudicated the final ICD code.</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Coding was done on or offline with internet connection needed occasionally for data management.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We followed the WHO Global Health Estimates (GHE) standard death classification system with 45 distinct groups of causes to group the coded deaths.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This was adapted, like in other studies, for the 344 unique ICD-10 codes in this study. </a:t>
            </a:r>
          </a:p>
          <a:p>
            <a:endParaRPr lang="en-US" dirty="0"/>
          </a:p>
        </p:txBody>
      </p:sp>
    </p:spTree>
    <p:extLst>
      <p:ext uri="{BB962C8B-B14F-4D97-AF65-F5344CB8AC3E}">
        <p14:creationId xmlns:p14="http://schemas.microsoft.com/office/powerpoint/2010/main" val="84856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DD16-FCE5-8D99-CEDD-7E66B587038B}"/>
              </a:ext>
            </a:extLst>
          </p:cNvPr>
          <p:cNvSpPr>
            <a:spLocks noGrp="1"/>
          </p:cNvSpPr>
          <p:nvPr>
            <p:ph type="title"/>
          </p:nvPr>
        </p:nvSpPr>
        <p:spPr>
          <a:xfrm>
            <a:off x="838200" y="1"/>
            <a:ext cx="10515600" cy="895546"/>
          </a:xfrm>
        </p:spPr>
        <p:txBody>
          <a:bodyPr/>
          <a:lstStyle/>
          <a:p>
            <a:r>
              <a:rPr lang="en-US" dirty="0"/>
              <a:t>Methods</a:t>
            </a:r>
            <a:r>
              <a:rPr lang="en-US" sz="3200" b="1" dirty="0"/>
              <a:t>(</a:t>
            </a:r>
            <a:r>
              <a:rPr lang="en-US" sz="2800" b="1" dirty="0">
                <a:effectLst/>
                <a:latin typeface="Calibri" panose="020F0502020204030204" pitchFamily="34" charset="0"/>
                <a:ea typeface="Calibri" panose="020F0502020204030204" pitchFamily="34" charset="0"/>
                <a:cs typeface="Times New Roman" panose="02020603050405020304" pitchFamily="18" charset="0"/>
              </a:rPr>
              <a:t>Statistical analysis)</a:t>
            </a:r>
            <a:endParaRPr lang="en-US" dirty="0"/>
          </a:p>
        </p:txBody>
      </p:sp>
      <p:sp>
        <p:nvSpPr>
          <p:cNvPr id="3" name="Content Placeholder 2">
            <a:extLst>
              <a:ext uri="{FF2B5EF4-FFF2-40B4-BE49-F238E27FC236}">
                <a16:creationId xmlns:a16="http://schemas.microsoft.com/office/drawing/2014/main" id="{5813604C-323E-4B71-4F67-52DB02A9B12F}"/>
              </a:ext>
            </a:extLst>
          </p:cNvPr>
          <p:cNvSpPr>
            <a:spLocks noGrp="1"/>
          </p:cNvSpPr>
          <p:nvPr>
            <p:ph idx="1"/>
          </p:nvPr>
        </p:nvSpPr>
        <p:spPr>
          <a:xfrm>
            <a:off x="838200" y="895546"/>
            <a:ext cx="10515600" cy="5882325"/>
          </a:xfrm>
        </p:spPr>
        <p:txBody>
          <a:bodyPr>
            <a:normAutofit fontScale="925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Sex-specific national death totals and mortality rates were derived for children aged 5-14 years, and adults aged 15–29 years and 30–69 years by applying the study sample-weighted proportions of deaths to the 2019 death, population, and livebirth estimates from the UN World Population Prospects (2022). </a:t>
            </a:r>
          </a:p>
          <a:p>
            <a:r>
              <a:rPr lang="en-US" dirty="0">
                <a:effectLst/>
                <a:latin typeface="Calibri" panose="020F0502020204030204" pitchFamily="34" charset="0"/>
                <a:ea typeface="Calibri" panose="020F0502020204030204" pitchFamily="34" charset="0"/>
                <a:cs typeface="Times New Roman" panose="02020603050405020304" pitchFamily="18" charset="0"/>
              </a:rPr>
              <a:t>For neonates (aged 0-28 days), we used the 2019 UNICEF proportional neonatal mortality rate to calculate national death estimates. </a:t>
            </a:r>
          </a:p>
          <a:p>
            <a:r>
              <a:rPr lang="en-US" dirty="0">
                <a:effectLst/>
                <a:latin typeface="Calibri" panose="020F0502020204030204" pitchFamily="34" charset="0"/>
                <a:ea typeface="Calibri" panose="020F0502020204030204" pitchFamily="34" charset="0"/>
                <a:cs typeface="Times New Roman" panose="02020603050405020304" pitchFamily="18" charset="0"/>
              </a:rPr>
              <a:t>We also derived national totals for stillbirths by applying the weighted proportion to perinatal (stillbirth and neonatal) deaths estimated by UNICEF. </a:t>
            </a:r>
          </a:p>
          <a:p>
            <a:r>
              <a:rPr lang="en-US" dirty="0">
                <a:effectLst/>
                <a:latin typeface="Calibri" panose="020F0502020204030204" pitchFamily="34" charset="0"/>
                <a:ea typeface="Calibri" panose="020F0502020204030204" pitchFamily="34" charset="0"/>
                <a:cs typeface="Times New Roman" panose="02020603050405020304" pitchFamily="18" charset="0"/>
              </a:rPr>
              <a:t>National estimates for 1-59 month deaths were calculated by subtracting neonatal deaths (estimated using the UNICEF 2019 neonatal mortality rate of 27.8/1000 live births) from under-5 deaths (estimated using the UNICEF 2019 under-5</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mortality rate of</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50.8/1000 live births).</a:t>
            </a:r>
          </a:p>
          <a:p>
            <a:endParaRPr lang="en-US" dirty="0"/>
          </a:p>
        </p:txBody>
      </p:sp>
    </p:spTree>
    <p:extLst>
      <p:ext uri="{BB962C8B-B14F-4D97-AF65-F5344CB8AC3E}">
        <p14:creationId xmlns:p14="http://schemas.microsoft.com/office/powerpoint/2010/main" val="3787035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E4E3B-B5EE-73BA-3300-197C3CB070B9}"/>
              </a:ext>
            </a:extLst>
          </p:cNvPr>
          <p:cNvSpPr>
            <a:spLocks noGrp="1"/>
          </p:cNvSpPr>
          <p:nvPr>
            <p:ph type="title"/>
          </p:nvPr>
        </p:nvSpPr>
        <p:spPr/>
        <p:txBody>
          <a:bodyPr/>
          <a:lstStyle/>
          <a:p>
            <a:r>
              <a:rPr lang="en-US" dirty="0"/>
              <a:t>Methods</a:t>
            </a:r>
            <a:r>
              <a:rPr lang="en-US" sz="4800" b="1" dirty="0"/>
              <a:t>(</a:t>
            </a:r>
            <a:r>
              <a:rPr lang="en-US" sz="4400" b="1" dirty="0">
                <a:effectLst/>
                <a:latin typeface="Calibri" panose="020F0502020204030204" pitchFamily="34" charset="0"/>
                <a:ea typeface="Calibri" panose="020F0502020204030204" pitchFamily="34" charset="0"/>
                <a:cs typeface="Times New Roman" panose="02020603050405020304" pitchFamily="18" charset="0"/>
              </a:rPr>
              <a:t>Statistical analysis)</a:t>
            </a:r>
            <a:endParaRPr lang="en-US" dirty="0"/>
          </a:p>
        </p:txBody>
      </p:sp>
      <p:sp>
        <p:nvSpPr>
          <p:cNvPr id="3" name="Content Placeholder 2">
            <a:extLst>
              <a:ext uri="{FF2B5EF4-FFF2-40B4-BE49-F238E27FC236}">
                <a16:creationId xmlns:a16="http://schemas.microsoft.com/office/drawing/2014/main" id="{63C81A51-428D-00BA-4859-32D2E47D6DD9}"/>
              </a:ext>
            </a:extLst>
          </p:cNvPr>
          <p:cNvSpPr>
            <a:spLocks noGrp="1"/>
          </p:cNvSpPr>
          <p:nvPr>
            <p:ph idx="1"/>
          </p:nvPr>
        </p:nvSpPr>
        <p:spPr/>
        <p:txBody>
          <a:bodyPr>
            <a:normAutofit fontScale="92500" lnSpcReduction="10000"/>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To estimate national maternal deaths, we applied the study-weighted proportion to the UN 2019 death total for females 15–49 years of age.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We estimated risk of death for all age groups and computed 95% CIs based on the delta method (nonlinear variance estimation) for the age-specific and cause-specific rates.</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We disaggregated the age groups to further examine deaths from suicides and tuberculosis.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Ethiopia’s cause-specific mortality estimates were compared with the 2019 WHO Global Health Estimates, which combines WHO program and model generated data.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We used Stata version 16 software for analyses.</a:t>
            </a:r>
          </a:p>
          <a:p>
            <a:endParaRPr lang="en-US" dirty="0"/>
          </a:p>
        </p:txBody>
      </p:sp>
    </p:spTree>
    <p:extLst>
      <p:ext uri="{BB962C8B-B14F-4D97-AF65-F5344CB8AC3E}">
        <p14:creationId xmlns:p14="http://schemas.microsoft.com/office/powerpoint/2010/main" val="292218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07BC1-146A-FA07-506E-D4B08AA44B65}"/>
              </a:ext>
            </a:extLst>
          </p:cNvPr>
          <p:cNvSpPr>
            <a:spLocks noGrp="1"/>
          </p:cNvSpPr>
          <p:nvPr>
            <p:ph type="title"/>
          </p:nvPr>
        </p:nvSpPr>
        <p:spPr>
          <a:xfrm>
            <a:off x="838200" y="365126"/>
            <a:ext cx="10515600" cy="315912"/>
          </a:xfrm>
        </p:spPr>
        <p:txBody>
          <a:bodyPr>
            <a:normAutofit fontScale="90000"/>
          </a:bodyPr>
          <a:lstStyle/>
          <a:p>
            <a:r>
              <a:rPr lang="en-US" dirty="0"/>
              <a:t>Results</a:t>
            </a:r>
          </a:p>
        </p:txBody>
      </p:sp>
      <p:sp>
        <p:nvSpPr>
          <p:cNvPr id="4" name="Content Placeholder 3">
            <a:extLst>
              <a:ext uri="{FF2B5EF4-FFF2-40B4-BE49-F238E27FC236}">
                <a16:creationId xmlns:a16="http://schemas.microsoft.com/office/drawing/2014/main" id="{224CE381-F0F7-8A18-B07E-3B6613057AE1}"/>
              </a:ext>
            </a:extLst>
          </p:cNvPr>
          <p:cNvSpPr>
            <a:spLocks noGrp="1"/>
          </p:cNvSpPr>
          <p:nvPr>
            <p:ph sz="half" idx="1"/>
          </p:nvPr>
        </p:nvSpPr>
        <p:spPr>
          <a:xfrm>
            <a:off x="838200" y="933254"/>
            <a:ext cx="5181600" cy="5243709"/>
          </a:xfrm>
        </p:spPr>
        <p:txBody>
          <a:bodyPr>
            <a:normAutofit lnSpcReduction="10000"/>
          </a:bodyPr>
          <a:lstStyle/>
          <a:p>
            <a:r>
              <a:rPr lang="en-US" sz="2200" dirty="0"/>
              <a:t>38500 households were enumerated</a:t>
            </a:r>
          </a:p>
          <a:p>
            <a:r>
              <a:rPr lang="en-US" sz="2200" dirty="0">
                <a:effectLst/>
                <a:latin typeface="Calibri" panose="020F0502020204030204" pitchFamily="34" charset="0"/>
                <a:ea typeface="Calibri" panose="020F0502020204030204" pitchFamily="34" charset="0"/>
                <a:cs typeface="Times New Roman" panose="02020603050405020304" pitchFamily="18" charset="0"/>
              </a:rPr>
              <a:t>Two independent physicians assigned ICD-10 codes to 3516 deaths with about 71% concordance</a:t>
            </a:r>
          </a:p>
          <a:p>
            <a:r>
              <a:rPr lang="en-US" sz="2200" dirty="0">
                <a:effectLst/>
                <a:latin typeface="Calibri" panose="020F0502020204030204" pitchFamily="34" charset="0"/>
                <a:ea typeface="Calibri" panose="020F0502020204030204" pitchFamily="34" charset="0"/>
                <a:cs typeface="Times New Roman" panose="02020603050405020304" pitchFamily="18" charset="0"/>
              </a:rPr>
              <a:t>The remaining death records with conflicting ICD codes were resolved at reconciliation (14%) or adjudication (14%) by a senior physician. </a:t>
            </a:r>
          </a:p>
          <a:p>
            <a:r>
              <a:rPr lang="en-US" sz="2200" dirty="0">
                <a:effectLst/>
                <a:latin typeface="Calibri" panose="020F0502020204030204" pitchFamily="34" charset="0"/>
                <a:ea typeface="Calibri" panose="020F0502020204030204" pitchFamily="34" charset="0"/>
                <a:cs typeface="Times New Roman" panose="02020603050405020304" pitchFamily="18" charset="0"/>
              </a:rPr>
              <a:t>Most deaths (68%) occurred at home for all age groups and 3% happened on route to hospital or health facility. </a:t>
            </a:r>
          </a:p>
          <a:p>
            <a:r>
              <a:rPr lang="en-US" sz="2200" dirty="0">
                <a:effectLst/>
                <a:latin typeface="Calibri" panose="020F0502020204030204" pitchFamily="34" charset="0"/>
                <a:ea typeface="Calibri" panose="020F0502020204030204" pitchFamily="34" charset="0"/>
                <a:cs typeface="Times New Roman" panose="02020603050405020304" pitchFamily="18" charset="0"/>
              </a:rPr>
              <a:t>Majority of deaths (3388; 97%) occurred in rural areas.</a:t>
            </a:r>
          </a:p>
          <a:p>
            <a:r>
              <a:rPr lang="en-US" sz="2200" dirty="0">
                <a:effectLst/>
                <a:latin typeface="Calibri" panose="020F0502020204030204" pitchFamily="34" charset="0"/>
                <a:ea typeface="Calibri" panose="020F0502020204030204" pitchFamily="34" charset="0"/>
                <a:cs typeface="Times New Roman" panose="02020603050405020304" pitchFamily="18" charset="0"/>
              </a:rPr>
              <a:t>There were 55.3% (1943) males and 44.74% (females).</a:t>
            </a:r>
            <a:endParaRPr lang="en-US" sz="4800" dirty="0"/>
          </a:p>
        </p:txBody>
      </p:sp>
      <p:pic>
        <p:nvPicPr>
          <p:cNvPr id="7" name="Content Placeholder 6">
            <a:extLst>
              <a:ext uri="{FF2B5EF4-FFF2-40B4-BE49-F238E27FC236}">
                <a16:creationId xmlns:a16="http://schemas.microsoft.com/office/drawing/2014/main" id="{506FA8EC-B4A6-322F-88F6-A8036DCDCAC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199" y="772998"/>
            <a:ext cx="5677293" cy="5060921"/>
          </a:xfrm>
        </p:spPr>
      </p:pic>
    </p:spTree>
    <p:extLst>
      <p:ext uri="{BB962C8B-B14F-4D97-AF65-F5344CB8AC3E}">
        <p14:creationId xmlns:p14="http://schemas.microsoft.com/office/powerpoint/2010/main" val="1741175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0C33D-3742-10BF-10B4-92D8ABDDA803}"/>
              </a:ext>
            </a:extLst>
          </p:cNvPr>
          <p:cNvSpPr>
            <a:spLocks noGrp="1"/>
          </p:cNvSpPr>
          <p:nvPr>
            <p:ph type="title"/>
          </p:nvPr>
        </p:nvSpPr>
        <p:spPr>
          <a:xfrm>
            <a:off x="838200" y="137170"/>
            <a:ext cx="10515600" cy="340174"/>
          </a:xfrm>
        </p:spPr>
        <p:txBody>
          <a:bodyPr>
            <a:normAutofit fontScale="90000"/>
          </a:bodyPr>
          <a:lstStyle/>
          <a:p>
            <a:r>
              <a:rPr lang="en-US" dirty="0"/>
              <a:t>Results (neonatal deaths</a:t>
            </a:r>
          </a:p>
        </p:txBody>
      </p:sp>
      <p:sp>
        <p:nvSpPr>
          <p:cNvPr id="3" name="Content Placeholder 2">
            <a:extLst>
              <a:ext uri="{FF2B5EF4-FFF2-40B4-BE49-F238E27FC236}">
                <a16:creationId xmlns:a16="http://schemas.microsoft.com/office/drawing/2014/main" id="{D4C14CA7-CB42-5079-7C27-828924EF991A}"/>
              </a:ext>
            </a:extLst>
          </p:cNvPr>
          <p:cNvSpPr>
            <a:spLocks noGrp="1"/>
          </p:cNvSpPr>
          <p:nvPr>
            <p:ph sz="half" idx="1"/>
          </p:nvPr>
        </p:nvSpPr>
        <p:spPr>
          <a:xfrm>
            <a:off x="201106" y="933254"/>
            <a:ext cx="5181600" cy="5559621"/>
          </a:xfrm>
        </p:spPr>
        <p:txBody>
          <a:bodyPr>
            <a:normAutofit lnSpcReduction="10000"/>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Neonatal deaths were predominantly male with 158 (65.6%) of the total 241 deaths</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About 70% (172) occurred at home.</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 The estimated neonatal mortality rate was 27.8 deaths per 1000 livebirths (95% CI 27.6-27.9) and 105 094 neonatal deaths in 2019.</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 Birth injury (birth asphyxia and trauma) and prematurity or low birthweight each accounted for 25% (26 355 and 26 359 respectively) of neonatal deaths and about 17% were due to sepsis.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More stillbirths (19) were male than female (11) with 43.3% occurring at home.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 annual stillbirth rate was 5.69 per 1000 births. A national estimate of 22 028 stillbirths based on weighted proportion applied to the denominator for livebirths and stillbirths occurred in Ethiopia</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graphicFrame>
        <p:nvGraphicFramePr>
          <p:cNvPr id="5" name="Content Placeholder 4">
            <a:extLst>
              <a:ext uri="{FF2B5EF4-FFF2-40B4-BE49-F238E27FC236}">
                <a16:creationId xmlns:a16="http://schemas.microsoft.com/office/drawing/2014/main" id="{E857E73E-8F3F-E75C-27C0-6D26BAF689B8}"/>
              </a:ext>
            </a:extLst>
          </p:cNvPr>
          <p:cNvGraphicFramePr>
            <a:graphicFrameLocks noGrp="1"/>
          </p:cNvGraphicFramePr>
          <p:nvPr>
            <p:ph sz="half" idx="2"/>
            <p:extLst>
              <p:ext uri="{D42A27DB-BD31-4B8C-83A1-F6EECF244321}">
                <p14:modId xmlns:p14="http://schemas.microsoft.com/office/powerpoint/2010/main" val="2853811498"/>
              </p:ext>
            </p:extLst>
          </p:nvPr>
        </p:nvGraphicFramePr>
        <p:xfrm>
          <a:off x="5279010" y="477344"/>
          <a:ext cx="6787298" cy="6243490"/>
        </p:xfrm>
        <a:graphic>
          <a:graphicData uri="http://schemas.openxmlformats.org/drawingml/2006/table">
            <a:tbl>
              <a:tblPr firstRow="1" firstCol="1" bandRow="1">
                <a:tableStyleId>{5C22544A-7EE6-4342-B048-85BDC9FD1C3A}</a:tableStyleId>
              </a:tblPr>
              <a:tblGrid>
                <a:gridCol w="2356549">
                  <a:extLst>
                    <a:ext uri="{9D8B030D-6E8A-4147-A177-3AD203B41FA5}">
                      <a16:colId xmlns:a16="http://schemas.microsoft.com/office/drawing/2014/main" val="1666030876"/>
                    </a:ext>
                  </a:extLst>
                </a:gridCol>
                <a:gridCol w="887778">
                  <a:extLst>
                    <a:ext uri="{9D8B030D-6E8A-4147-A177-3AD203B41FA5}">
                      <a16:colId xmlns:a16="http://schemas.microsoft.com/office/drawing/2014/main" val="1306689916"/>
                    </a:ext>
                  </a:extLst>
                </a:gridCol>
                <a:gridCol w="874205">
                  <a:extLst>
                    <a:ext uri="{9D8B030D-6E8A-4147-A177-3AD203B41FA5}">
                      <a16:colId xmlns:a16="http://schemas.microsoft.com/office/drawing/2014/main" val="1146071721"/>
                    </a:ext>
                  </a:extLst>
                </a:gridCol>
                <a:gridCol w="848414">
                  <a:extLst>
                    <a:ext uri="{9D8B030D-6E8A-4147-A177-3AD203B41FA5}">
                      <a16:colId xmlns:a16="http://schemas.microsoft.com/office/drawing/2014/main" val="319279979"/>
                    </a:ext>
                  </a:extLst>
                </a:gridCol>
                <a:gridCol w="1145695">
                  <a:extLst>
                    <a:ext uri="{9D8B030D-6E8A-4147-A177-3AD203B41FA5}">
                      <a16:colId xmlns:a16="http://schemas.microsoft.com/office/drawing/2014/main" val="2216779968"/>
                    </a:ext>
                  </a:extLst>
                </a:gridCol>
                <a:gridCol w="674657">
                  <a:extLst>
                    <a:ext uri="{9D8B030D-6E8A-4147-A177-3AD203B41FA5}">
                      <a16:colId xmlns:a16="http://schemas.microsoft.com/office/drawing/2014/main" val="1083326962"/>
                    </a:ext>
                  </a:extLst>
                </a:gridCol>
              </a:tblGrid>
              <a:tr h="1341984">
                <a:tc>
                  <a:txBody>
                    <a:bodyPr/>
                    <a:lstStyle/>
                    <a:p>
                      <a:pPr marL="0" marR="0">
                        <a:lnSpc>
                          <a:spcPct val="107000"/>
                        </a:lnSpc>
                        <a:spcBef>
                          <a:spcPts val="0"/>
                        </a:spcBef>
                        <a:spcAft>
                          <a:spcPts val="0"/>
                        </a:spcAft>
                      </a:pPr>
                      <a:r>
                        <a:rPr lang="en-US" sz="1600" dirty="0">
                          <a:effectLst/>
                        </a:rPr>
                        <a:t>Neonatal Cause of death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Study deaths (male/female)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National annual deaths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Percent of total (weighted)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Annual mortality rate (per 1000 livebirths)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Risk of death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75653066"/>
                  </a:ext>
                </a:extLst>
              </a:tr>
              <a:tr h="529558">
                <a:tc>
                  <a:txBody>
                    <a:bodyPr/>
                    <a:lstStyle/>
                    <a:p>
                      <a:pPr marL="0" marR="0">
                        <a:lnSpc>
                          <a:spcPct val="107000"/>
                        </a:lnSpc>
                        <a:spcBef>
                          <a:spcPts val="0"/>
                        </a:spcBef>
                        <a:spcAft>
                          <a:spcPts val="0"/>
                        </a:spcAft>
                      </a:pPr>
                      <a:r>
                        <a:rPr lang="en-US" sz="1600">
                          <a:effectLst/>
                        </a:rPr>
                        <a:t>Stillbirths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30 (19/11)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22028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11.3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5.69 (5.62-5.77)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NA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078727064"/>
                  </a:ext>
                </a:extLst>
              </a:tr>
              <a:tr h="394234">
                <a:tc>
                  <a:txBody>
                    <a:bodyPr/>
                    <a:lstStyle/>
                    <a:p>
                      <a:pPr marL="0" marR="0">
                        <a:lnSpc>
                          <a:spcPct val="107000"/>
                        </a:lnSpc>
                        <a:spcBef>
                          <a:spcPts val="0"/>
                        </a:spcBef>
                        <a:spcAft>
                          <a:spcPts val="0"/>
                        </a:spcAft>
                      </a:pPr>
                      <a:r>
                        <a:rPr lang="en-US" sz="1600">
                          <a:effectLst/>
                        </a:rPr>
                        <a:t>Neonatal deaths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600" dirty="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924098949"/>
                  </a:ext>
                </a:extLst>
              </a:tr>
              <a:tr h="529558">
                <a:tc>
                  <a:txBody>
                    <a:bodyPr/>
                    <a:lstStyle/>
                    <a:p>
                      <a:pPr marL="0" marR="0" indent="254000">
                        <a:lnSpc>
                          <a:spcPct val="107000"/>
                        </a:lnSpc>
                        <a:spcBef>
                          <a:spcPts val="0"/>
                        </a:spcBef>
                        <a:spcAft>
                          <a:spcPts val="0"/>
                        </a:spcAft>
                      </a:pPr>
                      <a:r>
                        <a:rPr lang="en-US" sz="1600" dirty="0">
                          <a:effectLst/>
                        </a:rPr>
                        <a:t>Birth asphyxia and birth trauma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62 (43/19)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26355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25.1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6.97 (6.89-7.05)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0.70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10527701"/>
                  </a:ext>
                </a:extLst>
              </a:tr>
              <a:tr h="529558">
                <a:tc>
                  <a:txBody>
                    <a:bodyPr/>
                    <a:lstStyle/>
                    <a:p>
                      <a:pPr marL="0" marR="0" indent="254000">
                        <a:lnSpc>
                          <a:spcPct val="107000"/>
                        </a:lnSpc>
                        <a:spcBef>
                          <a:spcPts val="0"/>
                        </a:spcBef>
                        <a:spcAft>
                          <a:spcPts val="0"/>
                        </a:spcAft>
                      </a:pPr>
                      <a:r>
                        <a:rPr lang="en-US" sz="1600">
                          <a:effectLst/>
                        </a:rPr>
                        <a:t>Prematurity and low birthweight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59 (41/18)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26359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25.1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6.97 (6.89-7.05)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0.70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685179830"/>
                  </a:ext>
                </a:extLst>
              </a:tr>
              <a:tr h="529558">
                <a:tc>
                  <a:txBody>
                    <a:bodyPr/>
                    <a:lstStyle/>
                    <a:p>
                      <a:pPr marL="0" marR="0" indent="254000">
                        <a:lnSpc>
                          <a:spcPct val="107000"/>
                        </a:lnSpc>
                        <a:spcBef>
                          <a:spcPts val="0"/>
                        </a:spcBef>
                        <a:spcAft>
                          <a:spcPts val="0"/>
                        </a:spcAft>
                      </a:pPr>
                      <a:r>
                        <a:rPr lang="en-US" sz="1600">
                          <a:effectLst/>
                        </a:rPr>
                        <a:t>Neonatal pneumonia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43 (21/22)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18461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17.6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4.88 (4.81-4.95)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0.49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566679618"/>
                  </a:ext>
                </a:extLst>
              </a:tr>
              <a:tr h="529558">
                <a:tc>
                  <a:txBody>
                    <a:bodyPr/>
                    <a:lstStyle/>
                    <a:p>
                      <a:pPr marL="0" marR="0" indent="254000">
                        <a:lnSpc>
                          <a:spcPct val="107000"/>
                        </a:lnSpc>
                        <a:spcBef>
                          <a:spcPts val="0"/>
                        </a:spcBef>
                        <a:spcAft>
                          <a:spcPts val="0"/>
                        </a:spcAft>
                      </a:pPr>
                      <a:r>
                        <a:rPr lang="en-US" sz="1600">
                          <a:effectLst/>
                        </a:rPr>
                        <a:t>Sepsis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43 (31/12)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17431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16.6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4.61 (4.54-4.68)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0.46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692811771"/>
                  </a:ext>
                </a:extLst>
              </a:tr>
              <a:tr h="529558">
                <a:tc>
                  <a:txBody>
                    <a:bodyPr/>
                    <a:lstStyle/>
                    <a:p>
                      <a:pPr marL="0" marR="0" indent="381000">
                        <a:lnSpc>
                          <a:spcPct val="107000"/>
                        </a:lnSpc>
                        <a:spcBef>
                          <a:spcPts val="0"/>
                        </a:spcBef>
                        <a:spcAft>
                          <a:spcPts val="0"/>
                        </a:spcAft>
                      </a:pPr>
                      <a:r>
                        <a:rPr lang="en-US" sz="1600">
                          <a:effectLst/>
                        </a:rPr>
                        <a:t>Other non-communicable diseases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22 (13/9)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8107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2.14 (2.09-2.19)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0.21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068714032"/>
                  </a:ext>
                </a:extLst>
              </a:tr>
              <a:tr h="529558">
                <a:tc>
                  <a:txBody>
                    <a:bodyPr/>
                    <a:lstStyle/>
                    <a:p>
                      <a:pPr marL="0" marR="0" indent="254000">
                        <a:lnSpc>
                          <a:spcPct val="107000"/>
                        </a:lnSpc>
                        <a:spcBef>
                          <a:spcPts val="0"/>
                        </a:spcBef>
                        <a:spcAft>
                          <a:spcPts val="0"/>
                        </a:spcAft>
                      </a:pPr>
                      <a:r>
                        <a:rPr lang="en-US" sz="1600">
                          <a:effectLst/>
                        </a:rPr>
                        <a:t>Ill-defined or cause unknown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12 (9/3)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8380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2.22 (2.17-2.27)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276891897"/>
                  </a:ext>
                </a:extLst>
              </a:tr>
              <a:tr h="800366">
                <a:tc>
                  <a:txBody>
                    <a:bodyPr/>
                    <a:lstStyle/>
                    <a:p>
                      <a:pPr marL="0" marR="0">
                        <a:lnSpc>
                          <a:spcPct val="107000"/>
                        </a:lnSpc>
                        <a:spcBef>
                          <a:spcPts val="0"/>
                        </a:spcBef>
                        <a:spcAft>
                          <a:spcPts val="0"/>
                        </a:spcAft>
                      </a:pPr>
                      <a:r>
                        <a:rPr lang="en-US" sz="1600" dirty="0">
                          <a:effectLst/>
                        </a:rPr>
                        <a:t>All neonatal deaths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241 (158/83)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105094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27.79 (27.62-27.96)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dirty="0">
                          <a:effectLst/>
                        </a:rPr>
                        <a:t>2.78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304340115"/>
                  </a:ext>
                </a:extLst>
              </a:tr>
            </a:tbl>
          </a:graphicData>
        </a:graphic>
      </p:graphicFrame>
    </p:spTree>
    <p:extLst>
      <p:ext uri="{BB962C8B-B14F-4D97-AF65-F5344CB8AC3E}">
        <p14:creationId xmlns:p14="http://schemas.microsoft.com/office/powerpoint/2010/main" val="2901751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82921-4F3F-5D81-D920-10764B91A43E}"/>
              </a:ext>
            </a:extLst>
          </p:cNvPr>
          <p:cNvSpPr>
            <a:spLocks noGrp="1"/>
          </p:cNvSpPr>
          <p:nvPr>
            <p:ph type="title"/>
          </p:nvPr>
        </p:nvSpPr>
        <p:spPr/>
        <p:txBody>
          <a:bodyPr/>
          <a:lstStyle/>
          <a:p>
            <a:r>
              <a:rPr lang="en-US" dirty="0"/>
              <a:t>Results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Child 1-59 months</a:t>
            </a:r>
            <a:r>
              <a:rPr lang="en-US" sz="4000" b="1" dirty="0">
                <a:effectLst/>
                <a:latin typeface="Calibri" panose="020F0502020204030204" pitchFamily="34" charset="0"/>
                <a:ea typeface="Calibri" panose="020F0502020204030204" pitchFamily="34" charset="0"/>
                <a:cs typeface="Times New Roman" panose="02020603050405020304" pitchFamily="18" charset="0"/>
              </a:rPr>
              <a: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20F2F78-A9D9-D95F-AD40-69A2A801D12C}"/>
              </a:ext>
            </a:extLst>
          </p:cNvPr>
          <p:cNvSpPr>
            <a:spLocks noGrp="1"/>
          </p:cNvSpPr>
          <p:nvPr>
            <p:ph sz="half" idx="1"/>
          </p:nvPr>
        </p:nvSpPr>
        <p:spPr>
          <a:xfrm>
            <a:off x="339365" y="1027522"/>
            <a:ext cx="5680435" cy="5682963"/>
          </a:xfrm>
        </p:spPr>
        <p:txBody>
          <a:bodyPr>
            <a:normAutofit fontScale="925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There were 344 deaths among children under age five years (excluding neonatal deaths) with 80.8% of these deaths occurring at home.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There were more male (188; 54.7%) than female (156; 45.3%) deaths and a risk of 2.18% of dying before attaining age five years.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mortality rate for this age group was 21.81 (95% CI 21.66-21.96) per 1000 livebirths with a national estimate of 82 467 deaths.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 The leading causes of death were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pneumonia</a:t>
            </a:r>
            <a:r>
              <a:rPr lang="en-US" sz="2400" dirty="0">
                <a:effectLst/>
                <a:latin typeface="Calibri" panose="020F0502020204030204" pitchFamily="34" charset="0"/>
                <a:ea typeface="Calibri" panose="020F0502020204030204" pitchFamily="34" charset="0"/>
                <a:cs typeface="Times New Roman" panose="02020603050405020304" pitchFamily="18" charset="0"/>
              </a:rPr>
              <a:t> with 117 deaths and a national estimate of 27 058 and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diarrheal diseases </a:t>
            </a:r>
            <a:r>
              <a:rPr lang="en-US" sz="2400" dirty="0">
                <a:effectLst/>
                <a:latin typeface="Calibri" panose="020F0502020204030204" pitchFamily="34" charset="0"/>
                <a:ea typeface="Calibri" panose="020F0502020204030204" pitchFamily="34" charset="0"/>
                <a:cs typeface="Times New Roman" panose="02020603050405020304" pitchFamily="18" charset="0"/>
              </a:rPr>
              <a:t>with a national estimate of 11 438 deaths.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These two accounted for 46.7% of deaths among children aged 1-59 months.</a:t>
            </a:r>
          </a:p>
          <a:p>
            <a:endParaRPr lang="en-US" dirty="0"/>
          </a:p>
        </p:txBody>
      </p:sp>
      <p:graphicFrame>
        <p:nvGraphicFramePr>
          <p:cNvPr id="5" name="Content Placeholder 4">
            <a:extLst>
              <a:ext uri="{FF2B5EF4-FFF2-40B4-BE49-F238E27FC236}">
                <a16:creationId xmlns:a16="http://schemas.microsoft.com/office/drawing/2014/main" id="{88866C02-E2A4-11E7-F7EB-34D8A8EA8229}"/>
              </a:ext>
            </a:extLst>
          </p:cNvPr>
          <p:cNvGraphicFramePr>
            <a:graphicFrameLocks noGrp="1"/>
          </p:cNvGraphicFramePr>
          <p:nvPr>
            <p:ph sz="half" idx="2"/>
            <p:extLst>
              <p:ext uri="{D42A27DB-BD31-4B8C-83A1-F6EECF244321}">
                <p14:modId xmlns:p14="http://schemas.microsoft.com/office/powerpoint/2010/main" val="1090409228"/>
              </p:ext>
            </p:extLst>
          </p:nvPr>
        </p:nvGraphicFramePr>
        <p:xfrm>
          <a:off x="6172200" y="433632"/>
          <a:ext cx="5611304" cy="6276853"/>
        </p:xfrm>
        <a:graphic>
          <a:graphicData uri="http://schemas.openxmlformats.org/drawingml/2006/table">
            <a:tbl>
              <a:tblPr firstRow="1" firstCol="1" bandRow="1">
                <a:tableStyleId>{5C22544A-7EE6-4342-B048-85BDC9FD1C3A}</a:tableStyleId>
              </a:tblPr>
              <a:tblGrid>
                <a:gridCol w="1948245">
                  <a:extLst>
                    <a:ext uri="{9D8B030D-6E8A-4147-A177-3AD203B41FA5}">
                      <a16:colId xmlns:a16="http://schemas.microsoft.com/office/drawing/2014/main" val="1529778125"/>
                    </a:ext>
                  </a:extLst>
                </a:gridCol>
                <a:gridCol w="733958">
                  <a:extLst>
                    <a:ext uri="{9D8B030D-6E8A-4147-A177-3AD203B41FA5}">
                      <a16:colId xmlns:a16="http://schemas.microsoft.com/office/drawing/2014/main" val="3417625964"/>
                    </a:ext>
                  </a:extLst>
                </a:gridCol>
                <a:gridCol w="722736">
                  <a:extLst>
                    <a:ext uri="{9D8B030D-6E8A-4147-A177-3AD203B41FA5}">
                      <a16:colId xmlns:a16="http://schemas.microsoft.com/office/drawing/2014/main" val="3059992563"/>
                    </a:ext>
                  </a:extLst>
                </a:gridCol>
                <a:gridCol w="518968">
                  <a:extLst>
                    <a:ext uri="{9D8B030D-6E8A-4147-A177-3AD203B41FA5}">
                      <a16:colId xmlns:a16="http://schemas.microsoft.com/office/drawing/2014/main" val="3672162176"/>
                    </a:ext>
                  </a:extLst>
                </a:gridCol>
                <a:gridCol w="1225485">
                  <a:extLst>
                    <a:ext uri="{9D8B030D-6E8A-4147-A177-3AD203B41FA5}">
                      <a16:colId xmlns:a16="http://schemas.microsoft.com/office/drawing/2014/main" val="1959951933"/>
                    </a:ext>
                  </a:extLst>
                </a:gridCol>
                <a:gridCol w="461912">
                  <a:extLst>
                    <a:ext uri="{9D8B030D-6E8A-4147-A177-3AD203B41FA5}">
                      <a16:colId xmlns:a16="http://schemas.microsoft.com/office/drawing/2014/main" val="2089305843"/>
                    </a:ext>
                  </a:extLst>
                </a:gridCol>
              </a:tblGrid>
              <a:tr h="509282">
                <a:tc>
                  <a:txBody>
                    <a:bodyPr/>
                    <a:lstStyle/>
                    <a:p>
                      <a:pPr marL="0" marR="0">
                        <a:lnSpc>
                          <a:spcPct val="107000"/>
                        </a:lnSpc>
                        <a:spcBef>
                          <a:spcPts val="0"/>
                        </a:spcBef>
                        <a:spcAft>
                          <a:spcPts val="0"/>
                        </a:spcAft>
                      </a:pPr>
                      <a:r>
                        <a:rPr lang="en-US" sz="1400">
                          <a:effectLst/>
                        </a:rPr>
                        <a:t>1-59  months deaths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b"/>
                </a:tc>
                <a:extLst>
                  <a:ext uri="{0D108BD9-81ED-4DB2-BD59-A6C34878D82A}">
                    <a16:rowId xmlns:a16="http://schemas.microsoft.com/office/drawing/2014/main" val="3841829274"/>
                  </a:ext>
                </a:extLst>
              </a:tr>
              <a:tr h="509282">
                <a:tc>
                  <a:txBody>
                    <a:bodyPr/>
                    <a:lstStyle/>
                    <a:p>
                      <a:pPr marL="0" marR="0">
                        <a:lnSpc>
                          <a:spcPct val="107000"/>
                        </a:lnSpc>
                        <a:spcBef>
                          <a:spcPts val="0"/>
                        </a:spcBef>
                        <a:spcAft>
                          <a:spcPts val="0"/>
                        </a:spcAft>
                      </a:pPr>
                      <a:r>
                        <a:rPr lang="en-US" sz="1400">
                          <a:effectLst/>
                        </a:rPr>
                        <a:t>Pneumonia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117 (56/61)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27058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32.8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7.16 (7.08-7.25)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916145959"/>
                  </a:ext>
                </a:extLst>
              </a:tr>
              <a:tr h="509282">
                <a:tc>
                  <a:txBody>
                    <a:bodyPr/>
                    <a:lstStyle/>
                    <a:p>
                      <a:pPr marL="0" marR="0">
                        <a:lnSpc>
                          <a:spcPct val="107000"/>
                        </a:lnSpc>
                        <a:spcBef>
                          <a:spcPts val="0"/>
                        </a:spcBef>
                        <a:spcAft>
                          <a:spcPts val="0"/>
                        </a:spcAft>
                      </a:pPr>
                      <a:r>
                        <a:rPr lang="en-US" sz="1400">
                          <a:effectLst/>
                        </a:rPr>
                        <a:t>Diarrhoeal diseases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49 (27/22)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11438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13.9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3.02 (2.97-3.08)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0.30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438902766"/>
                  </a:ext>
                </a:extLst>
              </a:tr>
              <a:tr h="509282">
                <a:tc>
                  <a:txBody>
                    <a:bodyPr/>
                    <a:lstStyle/>
                    <a:p>
                      <a:pPr marL="0" marR="0">
                        <a:lnSpc>
                          <a:spcPct val="107000"/>
                        </a:lnSpc>
                        <a:spcBef>
                          <a:spcPts val="0"/>
                        </a:spcBef>
                        <a:spcAft>
                          <a:spcPts val="0"/>
                        </a:spcAft>
                      </a:pPr>
                      <a:r>
                        <a:rPr lang="en-US" sz="1400">
                          <a:effectLst/>
                        </a:rPr>
                        <a:t>Injuries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48 (26/22)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12269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3.24 (3.18-3.3)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0.32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848819175"/>
                  </a:ext>
                </a:extLst>
              </a:tr>
              <a:tr h="509282">
                <a:tc>
                  <a:txBody>
                    <a:bodyPr/>
                    <a:lstStyle/>
                    <a:p>
                      <a:pPr marL="0" marR="0">
                        <a:lnSpc>
                          <a:spcPct val="107000"/>
                        </a:lnSpc>
                        <a:spcBef>
                          <a:spcPts val="0"/>
                        </a:spcBef>
                        <a:spcAft>
                          <a:spcPts val="0"/>
                        </a:spcAft>
                      </a:pPr>
                      <a:r>
                        <a:rPr lang="en-US" sz="1400">
                          <a:effectLst/>
                        </a:rPr>
                        <a:t>Other non-communicable diseases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39 (25/14)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10434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2.76 (2.71-2.81)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345550429"/>
                  </a:ext>
                </a:extLst>
              </a:tr>
              <a:tr h="509282">
                <a:tc>
                  <a:txBody>
                    <a:bodyPr/>
                    <a:lstStyle/>
                    <a:p>
                      <a:pPr marL="0" marR="0">
                        <a:lnSpc>
                          <a:spcPct val="107000"/>
                        </a:lnSpc>
                        <a:spcBef>
                          <a:spcPts val="0"/>
                        </a:spcBef>
                        <a:spcAft>
                          <a:spcPts val="0"/>
                        </a:spcAft>
                      </a:pPr>
                      <a:r>
                        <a:rPr lang="en-US" sz="1400">
                          <a:effectLst/>
                        </a:rPr>
                        <a:t>Meningitis/encephalitis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22 (14/8)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6652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8.1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1.76 (1.72-1.8)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712729507"/>
                  </a:ext>
                </a:extLst>
              </a:tr>
              <a:tr h="509282">
                <a:tc>
                  <a:txBody>
                    <a:bodyPr/>
                    <a:lstStyle/>
                    <a:p>
                      <a:pPr marL="0" marR="0">
                        <a:lnSpc>
                          <a:spcPct val="107000"/>
                        </a:lnSpc>
                        <a:spcBef>
                          <a:spcPts val="0"/>
                        </a:spcBef>
                        <a:spcAft>
                          <a:spcPts val="0"/>
                        </a:spcAft>
                      </a:pPr>
                      <a:r>
                        <a:rPr lang="en-US" sz="1400">
                          <a:effectLst/>
                        </a:rPr>
                        <a:t>Tuberculosis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14 (10/4)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2987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3.6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0.79 (0.76-0.82)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237439937"/>
                  </a:ext>
                </a:extLst>
              </a:tr>
              <a:tr h="509282">
                <a:tc>
                  <a:txBody>
                    <a:bodyPr/>
                    <a:lstStyle/>
                    <a:p>
                      <a:pPr marL="0" marR="0">
                        <a:lnSpc>
                          <a:spcPct val="107000"/>
                        </a:lnSpc>
                        <a:spcBef>
                          <a:spcPts val="0"/>
                        </a:spcBef>
                        <a:spcAft>
                          <a:spcPts val="0"/>
                        </a:spcAft>
                      </a:pPr>
                      <a:r>
                        <a:rPr lang="en-US" sz="1400">
                          <a:effectLst/>
                        </a:rPr>
                        <a:t>Other infectious and parasitic diseases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14 (7/7)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3758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0.99 (0.96-1.02)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786480194"/>
                  </a:ext>
                </a:extLst>
              </a:tr>
              <a:tr h="509282">
                <a:tc>
                  <a:txBody>
                    <a:bodyPr/>
                    <a:lstStyle/>
                    <a:p>
                      <a:pPr marL="0" marR="0">
                        <a:lnSpc>
                          <a:spcPct val="107000"/>
                        </a:lnSpc>
                        <a:spcBef>
                          <a:spcPts val="0"/>
                        </a:spcBef>
                        <a:spcAft>
                          <a:spcPts val="0"/>
                        </a:spcAft>
                      </a:pPr>
                      <a:r>
                        <a:rPr lang="en-US" sz="1400">
                          <a:effectLst/>
                        </a:rPr>
                        <a:t>Nutritional diseases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12 (5/7)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3160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0.84 (0.81-0.87)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885117326"/>
                  </a:ext>
                </a:extLst>
              </a:tr>
              <a:tr h="509282">
                <a:tc>
                  <a:txBody>
                    <a:bodyPr/>
                    <a:lstStyle/>
                    <a:p>
                      <a:pPr marL="0" marR="0">
                        <a:lnSpc>
                          <a:spcPct val="107000"/>
                        </a:lnSpc>
                        <a:spcBef>
                          <a:spcPts val="0"/>
                        </a:spcBef>
                        <a:spcAft>
                          <a:spcPts val="0"/>
                        </a:spcAft>
                      </a:pPr>
                      <a:r>
                        <a:rPr lang="en-US" sz="1400">
                          <a:effectLst/>
                        </a:rPr>
                        <a:t>Acute bacterial sepsis and severe infections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9 (6/3)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1140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0.3 (0.28-0.32)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068693676"/>
                  </a:ext>
                </a:extLst>
              </a:tr>
              <a:tr h="509282">
                <a:tc>
                  <a:txBody>
                    <a:bodyPr/>
                    <a:lstStyle/>
                    <a:p>
                      <a:pPr marL="0" marR="0">
                        <a:lnSpc>
                          <a:spcPct val="107000"/>
                        </a:lnSpc>
                        <a:spcBef>
                          <a:spcPts val="0"/>
                        </a:spcBef>
                        <a:spcAft>
                          <a:spcPts val="0"/>
                        </a:spcAft>
                      </a:pPr>
                      <a:r>
                        <a:rPr lang="en-US" sz="1400">
                          <a:effectLst/>
                        </a:rPr>
                        <a:t>Ill-defined or cause unknown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20 (12/8)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3572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4.3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0.94 (0.91-0.97)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419974919"/>
                  </a:ext>
                </a:extLst>
              </a:tr>
              <a:tr h="534743">
                <a:tc>
                  <a:txBody>
                    <a:bodyPr/>
                    <a:lstStyle/>
                    <a:p>
                      <a:pPr marL="0" marR="0">
                        <a:lnSpc>
                          <a:spcPct val="107000"/>
                        </a:lnSpc>
                        <a:spcBef>
                          <a:spcPts val="0"/>
                        </a:spcBef>
                        <a:spcAft>
                          <a:spcPts val="0"/>
                        </a:spcAft>
                      </a:pPr>
                      <a:r>
                        <a:rPr lang="en-US" sz="1400">
                          <a:effectLst/>
                        </a:rPr>
                        <a:t>All 1-59  months deaths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344 (188/156)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82467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100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400">
                          <a:effectLst/>
                        </a:rPr>
                        <a:t>21.81 (21.66-21.96)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dirty="0">
                          <a:effectLst/>
                        </a:rPr>
                        <a:t>2.18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978482161"/>
                  </a:ext>
                </a:extLst>
              </a:tr>
            </a:tbl>
          </a:graphicData>
        </a:graphic>
      </p:graphicFrame>
    </p:spTree>
    <p:extLst>
      <p:ext uri="{BB962C8B-B14F-4D97-AF65-F5344CB8AC3E}">
        <p14:creationId xmlns:p14="http://schemas.microsoft.com/office/powerpoint/2010/main" val="2640039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FF178-F156-F6E6-E653-2FCE17A68EF4}"/>
              </a:ext>
            </a:extLst>
          </p:cNvPr>
          <p:cNvSpPr>
            <a:spLocks noGrp="1"/>
          </p:cNvSpPr>
          <p:nvPr>
            <p:ph type="title"/>
          </p:nvPr>
        </p:nvSpPr>
        <p:spPr>
          <a:xfrm>
            <a:off x="838200" y="365126"/>
            <a:ext cx="10515600" cy="591584"/>
          </a:xfrm>
        </p:spPr>
        <p:txBody>
          <a:bodyPr>
            <a:normAutofit fontScale="90000"/>
          </a:bodyPr>
          <a:lstStyle/>
          <a:p>
            <a:r>
              <a:rPr lang="en-US" dirty="0"/>
              <a:t>Results</a:t>
            </a:r>
            <a:r>
              <a:rPr lang="en-US" sz="3200" b="1" dirty="0"/>
              <a:t>(</a:t>
            </a:r>
            <a:r>
              <a:rPr lang="en-US" sz="2800" b="1" dirty="0">
                <a:effectLst/>
                <a:latin typeface="Calibri" panose="020F0502020204030204" pitchFamily="34" charset="0"/>
                <a:ea typeface="Calibri" panose="020F0502020204030204" pitchFamily="34" charset="0"/>
                <a:cs typeface="Times New Roman" panose="02020603050405020304" pitchFamily="18" charset="0"/>
              </a:rPr>
              <a:t>Maternal mortality)</a:t>
            </a:r>
            <a:endParaRPr lang="en-US" b="1" dirty="0"/>
          </a:p>
        </p:txBody>
      </p:sp>
      <p:sp>
        <p:nvSpPr>
          <p:cNvPr id="3" name="Content Placeholder 2">
            <a:extLst>
              <a:ext uri="{FF2B5EF4-FFF2-40B4-BE49-F238E27FC236}">
                <a16:creationId xmlns:a16="http://schemas.microsoft.com/office/drawing/2014/main" id="{5BDA5E68-8F75-4F3C-1558-F6F80D57088A}"/>
              </a:ext>
            </a:extLst>
          </p:cNvPr>
          <p:cNvSpPr>
            <a:spLocks noGrp="1"/>
          </p:cNvSpPr>
          <p:nvPr>
            <p:ph sz="half" idx="1"/>
          </p:nvPr>
        </p:nvSpPr>
        <p:spPr>
          <a:xfrm>
            <a:off x="838200" y="1272619"/>
            <a:ext cx="5181600" cy="4904344"/>
          </a:xfrm>
        </p:spPr>
        <p:txBody>
          <a:bodyPr>
            <a:normAutofit fontScale="92500" lnSpcReduction="2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There were 112 maternal deaths recorded in this study of whom 15% happened at home.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maternal mortality ratio was 335 maternal deaths per 100 000 livebirths (95% CI 329-341) and a lifetime risk of 1.6%.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About 18% (12 650) of deaths among females age 15-49 years were due to maternal causes. </a:t>
            </a: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Obstetric hemorrhage </a:t>
            </a:r>
            <a:r>
              <a:rPr lang="en-US" sz="2400" dirty="0">
                <a:effectLst/>
                <a:latin typeface="Calibri" panose="020F0502020204030204" pitchFamily="34" charset="0"/>
                <a:ea typeface="Calibri" panose="020F0502020204030204" pitchFamily="34" charset="0"/>
                <a:cs typeface="Times New Roman" panose="02020603050405020304" pitchFamily="18" charset="0"/>
              </a:rPr>
              <a:t>was the leading cause of death accounting for 46.7% (5910) of all maternal deaths.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Other direct causes </a:t>
            </a:r>
            <a:r>
              <a:rPr lang="en-US" sz="2400" dirty="0">
                <a:effectLst/>
                <a:latin typeface="Calibri" panose="020F0502020204030204" pitchFamily="34" charset="0"/>
                <a:ea typeface="Calibri" panose="020F0502020204030204" pitchFamily="34" charset="0"/>
                <a:cs typeface="Times New Roman" panose="02020603050405020304" pitchFamily="18" charset="0"/>
              </a:rPr>
              <a:t>(maternal sepsis, abortion/miscarriage, and hypertensive disorders of pregnancy) accounted for 12.1% of deaths </a:t>
            </a:r>
            <a:endParaRPr lang="en-US" sz="3600" dirty="0"/>
          </a:p>
        </p:txBody>
      </p:sp>
      <p:graphicFrame>
        <p:nvGraphicFramePr>
          <p:cNvPr id="5" name="Content Placeholder 4">
            <a:extLst>
              <a:ext uri="{FF2B5EF4-FFF2-40B4-BE49-F238E27FC236}">
                <a16:creationId xmlns:a16="http://schemas.microsoft.com/office/drawing/2014/main" id="{D48E6859-984D-C88B-0B68-FAD2BDD0AC9E}"/>
              </a:ext>
            </a:extLst>
          </p:cNvPr>
          <p:cNvGraphicFramePr>
            <a:graphicFrameLocks noGrp="1"/>
          </p:cNvGraphicFramePr>
          <p:nvPr>
            <p:ph sz="half" idx="2"/>
            <p:extLst>
              <p:ext uri="{D42A27DB-BD31-4B8C-83A1-F6EECF244321}">
                <p14:modId xmlns:p14="http://schemas.microsoft.com/office/powerpoint/2010/main" val="2457169202"/>
              </p:ext>
            </p:extLst>
          </p:nvPr>
        </p:nvGraphicFramePr>
        <p:xfrm>
          <a:off x="5948313" y="365125"/>
          <a:ext cx="5957741" cy="6127748"/>
        </p:xfrm>
        <a:graphic>
          <a:graphicData uri="http://schemas.openxmlformats.org/drawingml/2006/table">
            <a:tbl>
              <a:tblPr firstRow="1" firstCol="1" bandRow="1">
                <a:tableStyleId>{5C22544A-7EE6-4342-B048-85BDC9FD1C3A}</a:tableStyleId>
              </a:tblPr>
              <a:tblGrid>
                <a:gridCol w="1941922">
                  <a:extLst>
                    <a:ext uri="{9D8B030D-6E8A-4147-A177-3AD203B41FA5}">
                      <a16:colId xmlns:a16="http://schemas.microsoft.com/office/drawing/2014/main" val="3290805306"/>
                    </a:ext>
                  </a:extLst>
                </a:gridCol>
                <a:gridCol w="584462">
                  <a:extLst>
                    <a:ext uri="{9D8B030D-6E8A-4147-A177-3AD203B41FA5}">
                      <a16:colId xmlns:a16="http://schemas.microsoft.com/office/drawing/2014/main" val="1361703058"/>
                    </a:ext>
                  </a:extLst>
                </a:gridCol>
                <a:gridCol w="820132">
                  <a:extLst>
                    <a:ext uri="{9D8B030D-6E8A-4147-A177-3AD203B41FA5}">
                      <a16:colId xmlns:a16="http://schemas.microsoft.com/office/drawing/2014/main" val="208770694"/>
                    </a:ext>
                  </a:extLst>
                </a:gridCol>
                <a:gridCol w="735291">
                  <a:extLst>
                    <a:ext uri="{9D8B030D-6E8A-4147-A177-3AD203B41FA5}">
                      <a16:colId xmlns:a16="http://schemas.microsoft.com/office/drawing/2014/main" val="215652344"/>
                    </a:ext>
                  </a:extLst>
                </a:gridCol>
                <a:gridCol w="1283735">
                  <a:extLst>
                    <a:ext uri="{9D8B030D-6E8A-4147-A177-3AD203B41FA5}">
                      <a16:colId xmlns:a16="http://schemas.microsoft.com/office/drawing/2014/main" val="1846900676"/>
                    </a:ext>
                  </a:extLst>
                </a:gridCol>
                <a:gridCol w="592199">
                  <a:extLst>
                    <a:ext uri="{9D8B030D-6E8A-4147-A177-3AD203B41FA5}">
                      <a16:colId xmlns:a16="http://schemas.microsoft.com/office/drawing/2014/main" val="338145098"/>
                    </a:ext>
                  </a:extLst>
                </a:gridCol>
              </a:tblGrid>
              <a:tr h="1891125">
                <a:tc>
                  <a:txBody>
                    <a:bodyPr/>
                    <a:lstStyle/>
                    <a:p>
                      <a:pPr marL="0" marR="0">
                        <a:lnSpc>
                          <a:spcPct val="107000"/>
                        </a:lnSpc>
                        <a:spcBef>
                          <a:spcPts val="0"/>
                        </a:spcBef>
                        <a:spcAft>
                          <a:spcPts val="0"/>
                        </a:spcAft>
                      </a:pPr>
                      <a:r>
                        <a:rPr lang="en-US" sz="1600">
                          <a:effectLst/>
                        </a:rPr>
                        <a:t>Maternal deaths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600">
                        <a:effectLst/>
                        <a:latin typeface="Calibri" panose="020F0502020204030204" pitchFamily="34" charset="0"/>
                        <a:cs typeface="Times New Roman" panose="02020603050405020304" pitchFamily="18" charset="0"/>
                      </a:endParaRPr>
                    </a:p>
                  </a:txBody>
                  <a:tcPr marL="33793" marR="33793" marT="0" marB="0" anchor="b"/>
                </a:tc>
                <a:tc>
                  <a:txBody>
                    <a:bodyPr/>
                    <a:lstStyle/>
                    <a:p>
                      <a:pPr marL="0" marR="0" algn="ctr">
                        <a:lnSpc>
                          <a:spcPct val="107000"/>
                        </a:lnSpc>
                        <a:spcBef>
                          <a:spcPts val="0"/>
                        </a:spcBef>
                        <a:spcAft>
                          <a:spcPts val="0"/>
                        </a:spcAft>
                      </a:pPr>
                      <a:r>
                        <a:rPr lang="en-US" sz="1600">
                          <a:effectLst/>
                        </a:rPr>
                        <a:t>Percent of female 15-49y deaths (weighted)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Maternal mortality ratio, per 100,000 livebirths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Lifetime risk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537565627"/>
                  </a:ext>
                </a:extLst>
              </a:tr>
              <a:tr h="526289">
                <a:tc>
                  <a:txBody>
                    <a:bodyPr/>
                    <a:lstStyle/>
                    <a:p>
                      <a:pPr marL="0" marR="0" algn="l" defTabSz="914400" rtl="0" eaLnBrk="1" latinLnBrk="0" hangingPunct="1">
                        <a:lnSpc>
                          <a:spcPct val="107000"/>
                        </a:lnSpc>
                        <a:spcBef>
                          <a:spcPts val="0"/>
                        </a:spcBef>
                        <a:spcAft>
                          <a:spcPts val="0"/>
                        </a:spcAft>
                      </a:pPr>
                      <a:r>
                        <a:rPr lang="en-US" sz="1600" b="1" kern="1200" dirty="0">
                          <a:solidFill>
                            <a:srgbClr val="FFC000"/>
                          </a:solidFill>
                          <a:effectLst/>
                          <a:latin typeface="+mn-lt"/>
                          <a:ea typeface="+mn-ea"/>
                          <a:cs typeface="+mn-cs"/>
                        </a:rPr>
                        <a:t>Direct causes </a:t>
                      </a:r>
                    </a:p>
                  </a:txBody>
                  <a:tcPr marL="33793" marR="33793" marT="0" marB="0" anchor="ctr"/>
                </a:tc>
                <a:tc>
                  <a:txBody>
                    <a:bodyPr/>
                    <a:lstStyle/>
                    <a:p>
                      <a:pPr marL="0" marR="0" algn="ctr">
                        <a:lnSpc>
                          <a:spcPct val="107000"/>
                        </a:lnSpc>
                        <a:spcBef>
                          <a:spcPts val="0"/>
                        </a:spcBef>
                        <a:spcAft>
                          <a:spcPts val="0"/>
                        </a:spcAft>
                      </a:pPr>
                      <a:r>
                        <a:rPr lang="en-US" sz="1600">
                          <a:effectLst/>
                        </a:rPr>
                        <a:t>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10647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282 (277-287)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215057175"/>
                  </a:ext>
                </a:extLst>
              </a:tr>
              <a:tr h="526289">
                <a:tc>
                  <a:txBody>
                    <a:bodyPr/>
                    <a:lstStyle/>
                    <a:p>
                      <a:pPr marL="0" marR="0" algn="r">
                        <a:lnSpc>
                          <a:spcPct val="107000"/>
                        </a:lnSpc>
                        <a:spcBef>
                          <a:spcPts val="0"/>
                        </a:spcBef>
                        <a:spcAft>
                          <a:spcPts val="0"/>
                        </a:spcAft>
                      </a:pPr>
                      <a:r>
                        <a:rPr lang="en-US" sz="1600" dirty="0">
                          <a:effectLst/>
                        </a:rPr>
                        <a:t>     Obstetric hemorrhage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5910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8.2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156 (152-160)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193278714"/>
                  </a:ext>
                </a:extLst>
              </a:tr>
              <a:tr h="526289">
                <a:tc>
                  <a:txBody>
                    <a:bodyPr/>
                    <a:lstStyle/>
                    <a:p>
                      <a:pPr marL="0" marR="0" algn="r">
                        <a:lnSpc>
                          <a:spcPct val="107000"/>
                        </a:lnSpc>
                        <a:spcBef>
                          <a:spcPts val="0"/>
                        </a:spcBef>
                        <a:spcAft>
                          <a:spcPts val="0"/>
                        </a:spcAft>
                      </a:pPr>
                      <a:r>
                        <a:rPr lang="en-US" sz="1600" dirty="0">
                          <a:effectLst/>
                        </a:rPr>
                        <a:t>     Other maternal conditions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3204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85 (82-88)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574477620"/>
                  </a:ext>
                </a:extLst>
              </a:tr>
              <a:tr h="526289">
                <a:tc>
                  <a:txBody>
                    <a:bodyPr/>
                    <a:lstStyle/>
                    <a:p>
                      <a:pPr marL="0" marR="0" indent="127000" algn="r">
                        <a:lnSpc>
                          <a:spcPct val="107000"/>
                        </a:lnSpc>
                        <a:spcBef>
                          <a:spcPts val="0"/>
                        </a:spcBef>
                        <a:spcAft>
                          <a:spcPts val="0"/>
                        </a:spcAft>
                      </a:pPr>
                      <a:r>
                        <a:rPr lang="en-US" sz="1600" dirty="0">
                          <a:effectLst/>
                        </a:rPr>
                        <a:t>Other direct causes*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1533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41 (39-43)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065336155"/>
                  </a:ext>
                </a:extLst>
              </a:tr>
              <a:tr h="526289">
                <a:tc>
                  <a:txBody>
                    <a:bodyPr/>
                    <a:lstStyle/>
                    <a:p>
                      <a:pPr marL="0" marR="0">
                        <a:lnSpc>
                          <a:spcPct val="107000"/>
                        </a:lnSpc>
                        <a:spcBef>
                          <a:spcPts val="0"/>
                        </a:spcBef>
                        <a:spcAft>
                          <a:spcPts val="0"/>
                        </a:spcAft>
                      </a:pPr>
                      <a:r>
                        <a:rPr lang="en-US" sz="1600" dirty="0">
                          <a:solidFill>
                            <a:srgbClr val="FFC000"/>
                          </a:solidFill>
                          <a:effectLst/>
                        </a:rPr>
                        <a:t>Indirect causes</a:t>
                      </a:r>
                      <a:endParaRPr lang="en-US" sz="16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53 (51-55)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374167151"/>
                  </a:ext>
                </a:extLst>
              </a:tr>
              <a:tr h="526289">
                <a:tc>
                  <a:txBody>
                    <a:bodyPr/>
                    <a:lstStyle/>
                    <a:p>
                      <a:pPr marL="0" marR="0" algn="r">
                        <a:lnSpc>
                          <a:spcPct val="107000"/>
                        </a:lnSpc>
                        <a:spcBef>
                          <a:spcPts val="0"/>
                        </a:spcBef>
                        <a:spcAft>
                          <a:spcPts val="0"/>
                        </a:spcAft>
                      </a:pPr>
                      <a:r>
                        <a:rPr lang="en-US" sz="1600" dirty="0">
                          <a:effectLst/>
                        </a:rPr>
                        <a:t>     Communicable diseases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11 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862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23 (22-25)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545155060"/>
                  </a:ext>
                </a:extLst>
              </a:tr>
              <a:tr h="526289">
                <a:tc>
                  <a:txBody>
                    <a:bodyPr/>
                    <a:lstStyle/>
                    <a:p>
                      <a:pPr marL="0" marR="0" indent="254000" algn="r">
                        <a:lnSpc>
                          <a:spcPct val="107000"/>
                        </a:lnSpc>
                        <a:spcBef>
                          <a:spcPts val="0"/>
                        </a:spcBef>
                        <a:spcAft>
                          <a:spcPts val="0"/>
                        </a:spcAft>
                      </a:pPr>
                      <a:r>
                        <a:rPr lang="en-US" sz="1600" dirty="0">
                          <a:effectLst/>
                        </a:rPr>
                        <a:t>other indirect causes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1141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30 (28-32)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700725168"/>
                  </a:ext>
                </a:extLst>
              </a:tr>
              <a:tr h="552600">
                <a:tc>
                  <a:txBody>
                    <a:bodyPr/>
                    <a:lstStyle/>
                    <a:p>
                      <a:pPr marL="0" marR="0" algn="l" defTabSz="914400" rtl="0" eaLnBrk="1" latinLnBrk="0" hangingPunct="1">
                        <a:lnSpc>
                          <a:spcPct val="107000"/>
                        </a:lnSpc>
                        <a:spcBef>
                          <a:spcPts val="0"/>
                        </a:spcBef>
                        <a:spcAft>
                          <a:spcPts val="0"/>
                        </a:spcAft>
                      </a:pPr>
                      <a:r>
                        <a:rPr lang="en-US" sz="1600" b="1" kern="1200" dirty="0">
                          <a:solidFill>
                            <a:srgbClr val="FFC000"/>
                          </a:solidFill>
                          <a:effectLst/>
                          <a:latin typeface="+mn-lt"/>
                          <a:ea typeface="+mn-ea"/>
                          <a:cs typeface="+mn-cs"/>
                        </a:rPr>
                        <a:t>All maternal deaths</a:t>
                      </a:r>
                    </a:p>
                  </a:txBody>
                  <a:tcPr marL="33793" marR="33793" marT="0" marB="0" anchor="ctr"/>
                </a:tc>
                <a:tc>
                  <a:txBody>
                    <a:bodyPr/>
                    <a:lstStyle/>
                    <a:p>
                      <a:pPr marL="0" marR="0" algn="ctr">
                        <a:lnSpc>
                          <a:spcPct val="107000"/>
                        </a:lnSpc>
                        <a:spcBef>
                          <a:spcPts val="0"/>
                        </a:spcBef>
                        <a:spcAft>
                          <a:spcPts val="0"/>
                        </a:spcAft>
                      </a:pPr>
                      <a:r>
                        <a:rPr lang="en-US" sz="1600">
                          <a:effectLst/>
                        </a:rPr>
                        <a:t>112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12650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17.5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a:effectLst/>
                        </a:rPr>
                        <a:t>335 (329-341)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600" dirty="0">
                          <a:effectLst/>
                        </a:rPr>
                        <a:t>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15717135"/>
                  </a:ext>
                </a:extLst>
              </a:tr>
            </a:tbl>
          </a:graphicData>
        </a:graphic>
      </p:graphicFrame>
    </p:spTree>
    <p:extLst>
      <p:ext uri="{BB962C8B-B14F-4D97-AF65-F5344CB8AC3E}">
        <p14:creationId xmlns:p14="http://schemas.microsoft.com/office/powerpoint/2010/main" val="1291516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AC974-2749-0441-18CA-2F8DCEDD88D3}"/>
              </a:ext>
            </a:extLst>
          </p:cNvPr>
          <p:cNvSpPr>
            <a:spLocks noGrp="1"/>
          </p:cNvSpPr>
          <p:nvPr>
            <p:ph type="title"/>
          </p:nvPr>
        </p:nvSpPr>
        <p:spPr/>
        <p:txBody>
          <a:bodyPr/>
          <a:lstStyle/>
          <a:p>
            <a:r>
              <a:rPr lang="en-US" dirty="0"/>
              <a:t>Results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Child 5-14)</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5E13143-A0E1-65E9-38EA-95C9FD88687C}"/>
              </a:ext>
            </a:extLst>
          </p:cNvPr>
          <p:cNvSpPr>
            <a:spLocks noGrp="1"/>
          </p:cNvSpPr>
          <p:nvPr>
            <p:ph sz="half" idx="1"/>
          </p:nvPr>
        </p:nvSpPr>
        <p:spPr>
          <a:xfrm>
            <a:off x="838200" y="1329179"/>
            <a:ext cx="5181600" cy="5269584"/>
          </a:xfrm>
        </p:spPr>
        <p:txBody>
          <a:bodyPr>
            <a:normAutofit lnSpcReduction="1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Of the 206 deaths among children aged 5 to 14 years, 61.2% occurred at home.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Males accounted for 60.7% (125) deaths compared to females.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risk of death for children who had reached age five years before age 15 years was 1.92%.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mortality rate for this age group was 192.34 deaths per 100 000 population (95% CI 190.76-193.93) with 56 716 deaths occurring nationally for this group.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Injuries were the leading cause of death with 35.5% of all deaths</a:t>
            </a:r>
            <a:endParaRPr lang="en-US" sz="3600" dirty="0"/>
          </a:p>
        </p:txBody>
      </p:sp>
      <p:graphicFrame>
        <p:nvGraphicFramePr>
          <p:cNvPr id="5" name="Content Placeholder 4">
            <a:extLst>
              <a:ext uri="{FF2B5EF4-FFF2-40B4-BE49-F238E27FC236}">
                <a16:creationId xmlns:a16="http://schemas.microsoft.com/office/drawing/2014/main" id="{906DA481-0606-D9DF-870F-E64E46F240AE}"/>
              </a:ext>
            </a:extLst>
          </p:cNvPr>
          <p:cNvGraphicFramePr>
            <a:graphicFrameLocks noGrp="1"/>
          </p:cNvGraphicFramePr>
          <p:nvPr>
            <p:ph sz="half" idx="2"/>
            <p:extLst>
              <p:ext uri="{D42A27DB-BD31-4B8C-83A1-F6EECF244321}">
                <p14:modId xmlns:p14="http://schemas.microsoft.com/office/powerpoint/2010/main" val="1446128829"/>
              </p:ext>
            </p:extLst>
          </p:nvPr>
        </p:nvGraphicFramePr>
        <p:xfrm>
          <a:off x="6172202" y="190778"/>
          <a:ext cx="5743280" cy="6476443"/>
        </p:xfrm>
        <a:graphic>
          <a:graphicData uri="http://schemas.openxmlformats.org/drawingml/2006/table">
            <a:tbl>
              <a:tblPr firstRow="1" firstCol="1" bandRow="1">
                <a:tableStyleId>{5C22544A-7EE6-4342-B048-85BDC9FD1C3A}</a:tableStyleId>
              </a:tblPr>
              <a:tblGrid>
                <a:gridCol w="2058391">
                  <a:extLst>
                    <a:ext uri="{9D8B030D-6E8A-4147-A177-3AD203B41FA5}">
                      <a16:colId xmlns:a16="http://schemas.microsoft.com/office/drawing/2014/main" val="2004148256"/>
                    </a:ext>
                  </a:extLst>
                </a:gridCol>
                <a:gridCol w="956831">
                  <a:extLst>
                    <a:ext uri="{9D8B030D-6E8A-4147-A177-3AD203B41FA5}">
                      <a16:colId xmlns:a16="http://schemas.microsoft.com/office/drawing/2014/main" val="1864709144"/>
                    </a:ext>
                  </a:extLst>
                </a:gridCol>
                <a:gridCol w="526085">
                  <a:extLst>
                    <a:ext uri="{9D8B030D-6E8A-4147-A177-3AD203B41FA5}">
                      <a16:colId xmlns:a16="http://schemas.microsoft.com/office/drawing/2014/main" val="1989776151"/>
                    </a:ext>
                  </a:extLst>
                </a:gridCol>
                <a:gridCol w="622571">
                  <a:extLst>
                    <a:ext uri="{9D8B030D-6E8A-4147-A177-3AD203B41FA5}">
                      <a16:colId xmlns:a16="http://schemas.microsoft.com/office/drawing/2014/main" val="431868642"/>
                    </a:ext>
                  </a:extLst>
                </a:gridCol>
                <a:gridCol w="1100413">
                  <a:extLst>
                    <a:ext uri="{9D8B030D-6E8A-4147-A177-3AD203B41FA5}">
                      <a16:colId xmlns:a16="http://schemas.microsoft.com/office/drawing/2014/main" val="76389416"/>
                    </a:ext>
                  </a:extLst>
                </a:gridCol>
                <a:gridCol w="478989">
                  <a:extLst>
                    <a:ext uri="{9D8B030D-6E8A-4147-A177-3AD203B41FA5}">
                      <a16:colId xmlns:a16="http://schemas.microsoft.com/office/drawing/2014/main" val="3447994992"/>
                    </a:ext>
                  </a:extLst>
                </a:gridCol>
              </a:tblGrid>
              <a:tr h="1292806">
                <a:tc>
                  <a:txBody>
                    <a:bodyPr/>
                    <a:lstStyle/>
                    <a:p>
                      <a:pPr marL="0" marR="0">
                        <a:lnSpc>
                          <a:spcPct val="107000"/>
                        </a:lnSpc>
                        <a:spcBef>
                          <a:spcPts val="0"/>
                        </a:spcBef>
                        <a:spcAft>
                          <a:spcPts val="0"/>
                        </a:spcAft>
                      </a:pPr>
                      <a:r>
                        <a:rPr lang="en-US" sz="1400">
                          <a:effectLst/>
                        </a:rPr>
                        <a:t>Cause of death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Study deaths (male/female)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National annual deaths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Percent of total (weighted)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Annual mortality rate (per 100,000 population)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Period risk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405742086"/>
                  </a:ext>
                </a:extLst>
              </a:tr>
              <a:tr h="423872">
                <a:tc>
                  <a:txBody>
                    <a:bodyPr/>
                    <a:lstStyle/>
                    <a:p>
                      <a:pPr marL="0" marR="0">
                        <a:lnSpc>
                          <a:spcPct val="107000"/>
                        </a:lnSpc>
                        <a:spcBef>
                          <a:spcPts val="0"/>
                        </a:spcBef>
                        <a:spcAft>
                          <a:spcPts val="0"/>
                        </a:spcAft>
                      </a:pPr>
                      <a:r>
                        <a:rPr lang="en-US" sz="1400">
                          <a:effectLst/>
                        </a:rPr>
                        <a:t>5-14 years deaths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793407937"/>
                  </a:ext>
                </a:extLst>
              </a:tr>
              <a:tr h="423872">
                <a:tc>
                  <a:txBody>
                    <a:bodyPr/>
                    <a:lstStyle/>
                    <a:p>
                      <a:pPr marL="0" marR="0">
                        <a:lnSpc>
                          <a:spcPct val="107000"/>
                        </a:lnSpc>
                        <a:spcBef>
                          <a:spcPts val="0"/>
                        </a:spcBef>
                        <a:spcAft>
                          <a:spcPts val="0"/>
                        </a:spcAft>
                      </a:pPr>
                      <a:r>
                        <a:rPr lang="en-US" sz="1400">
                          <a:effectLst/>
                        </a:rPr>
                        <a:t>Injuries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75 (49/26)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20135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35.5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68.28 (67.34-69.23)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627440877"/>
                  </a:ext>
                </a:extLst>
              </a:tr>
              <a:tr h="423872">
                <a:tc>
                  <a:txBody>
                    <a:bodyPr/>
                    <a:lstStyle/>
                    <a:p>
                      <a:pPr marL="0" marR="0">
                        <a:lnSpc>
                          <a:spcPct val="107000"/>
                        </a:lnSpc>
                        <a:spcBef>
                          <a:spcPts val="0"/>
                        </a:spcBef>
                        <a:spcAft>
                          <a:spcPts val="0"/>
                        </a:spcAft>
                      </a:pPr>
                      <a:r>
                        <a:rPr lang="en-US" sz="1400">
                          <a:effectLst/>
                        </a:rPr>
                        <a:t>Other non-communicable diseases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46 (23/23)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11959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40.56 (39.84-41.29)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0.41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4148409395"/>
                  </a:ext>
                </a:extLst>
              </a:tr>
              <a:tr h="423872">
                <a:tc>
                  <a:txBody>
                    <a:bodyPr/>
                    <a:lstStyle/>
                    <a:p>
                      <a:pPr marL="0" marR="0">
                        <a:lnSpc>
                          <a:spcPct val="107000"/>
                        </a:lnSpc>
                        <a:spcBef>
                          <a:spcPts val="0"/>
                        </a:spcBef>
                        <a:spcAft>
                          <a:spcPts val="0"/>
                        </a:spcAft>
                      </a:pPr>
                      <a:r>
                        <a:rPr lang="en-US" sz="1400">
                          <a:effectLst/>
                        </a:rPr>
                        <a:t>Diarrhoeal diseases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21 (11/10)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5853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19.85 (19.35-20.37)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201486459"/>
                  </a:ext>
                </a:extLst>
              </a:tr>
              <a:tr h="423872">
                <a:tc>
                  <a:txBody>
                    <a:bodyPr/>
                    <a:lstStyle/>
                    <a:p>
                      <a:pPr marL="0" marR="0">
                        <a:lnSpc>
                          <a:spcPct val="107000"/>
                        </a:lnSpc>
                        <a:spcBef>
                          <a:spcPts val="0"/>
                        </a:spcBef>
                        <a:spcAft>
                          <a:spcPts val="0"/>
                        </a:spcAft>
                      </a:pPr>
                      <a:r>
                        <a:rPr lang="en-US" sz="1400">
                          <a:effectLst/>
                        </a:rPr>
                        <a:t>Meningitis/encephalitis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12 (7/5)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3850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13.06 (12.65-13.48)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4069291652"/>
                  </a:ext>
                </a:extLst>
              </a:tr>
              <a:tr h="423872">
                <a:tc>
                  <a:txBody>
                    <a:bodyPr/>
                    <a:lstStyle/>
                    <a:p>
                      <a:pPr marL="0" marR="0">
                        <a:lnSpc>
                          <a:spcPct val="107000"/>
                        </a:lnSpc>
                        <a:spcBef>
                          <a:spcPts val="0"/>
                        </a:spcBef>
                        <a:spcAft>
                          <a:spcPts val="0"/>
                        </a:spcAft>
                      </a:pPr>
                      <a:r>
                        <a:rPr lang="en-US" sz="1400">
                          <a:effectLst/>
                        </a:rPr>
                        <a:t>Pneumonia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12 (10/2)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2956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10.02 (9.67-10.39)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598152673"/>
                  </a:ext>
                </a:extLst>
              </a:tr>
              <a:tr h="423872">
                <a:tc>
                  <a:txBody>
                    <a:bodyPr/>
                    <a:lstStyle/>
                    <a:p>
                      <a:pPr marL="0" marR="0">
                        <a:lnSpc>
                          <a:spcPct val="107000"/>
                        </a:lnSpc>
                        <a:spcBef>
                          <a:spcPts val="0"/>
                        </a:spcBef>
                        <a:spcAft>
                          <a:spcPts val="0"/>
                        </a:spcAft>
                      </a:pPr>
                      <a:r>
                        <a:rPr lang="en-US" sz="1400">
                          <a:effectLst/>
                        </a:rPr>
                        <a:t>Other infectious and parasitic diseases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12 (10/2)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2952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10.01 (9.66-10.38)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250734360"/>
                  </a:ext>
                </a:extLst>
              </a:tr>
              <a:tr h="423872">
                <a:tc>
                  <a:txBody>
                    <a:bodyPr/>
                    <a:lstStyle/>
                    <a:p>
                      <a:pPr marL="0" marR="0">
                        <a:lnSpc>
                          <a:spcPct val="107000"/>
                        </a:lnSpc>
                        <a:spcBef>
                          <a:spcPts val="0"/>
                        </a:spcBef>
                        <a:spcAft>
                          <a:spcPts val="0"/>
                        </a:spcAft>
                      </a:pPr>
                      <a:r>
                        <a:rPr lang="en-US" sz="1400">
                          <a:effectLst/>
                        </a:rPr>
                        <a:t>Tuberculosis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12 (6/6)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4056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13.76 (13.34-14.19)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535016319"/>
                  </a:ext>
                </a:extLst>
              </a:tr>
              <a:tr h="423872">
                <a:tc>
                  <a:txBody>
                    <a:bodyPr/>
                    <a:lstStyle/>
                    <a:p>
                      <a:pPr marL="0" marR="0">
                        <a:lnSpc>
                          <a:spcPct val="107000"/>
                        </a:lnSpc>
                        <a:spcBef>
                          <a:spcPts val="0"/>
                        </a:spcBef>
                        <a:spcAft>
                          <a:spcPts val="0"/>
                        </a:spcAft>
                      </a:pPr>
                      <a:r>
                        <a:rPr lang="en-US" sz="1400">
                          <a:effectLst/>
                        </a:rPr>
                        <a:t>HIV/AIDS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10 (5/5)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3591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6.3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12.18 (11.79-12.58)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140454896"/>
                  </a:ext>
                </a:extLst>
              </a:tr>
              <a:tr h="423872">
                <a:tc>
                  <a:txBody>
                    <a:bodyPr/>
                    <a:lstStyle/>
                    <a:p>
                      <a:pPr marL="0" marR="0">
                        <a:lnSpc>
                          <a:spcPct val="107000"/>
                        </a:lnSpc>
                        <a:spcBef>
                          <a:spcPts val="0"/>
                        </a:spcBef>
                        <a:spcAft>
                          <a:spcPts val="0"/>
                        </a:spcAft>
                      </a:pPr>
                      <a:r>
                        <a:rPr lang="en-US" sz="1400">
                          <a:effectLst/>
                        </a:rPr>
                        <a:t>Ill defined or cause unknown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6 (4/2)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1364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4.63 (4.39-4.88)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061496444"/>
                  </a:ext>
                </a:extLst>
              </a:tr>
              <a:tr h="445064">
                <a:tc>
                  <a:txBody>
                    <a:bodyPr/>
                    <a:lstStyle/>
                    <a:p>
                      <a:pPr marL="0" marR="0">
                        <a:lnSpc>
                          <a:spcPct val="107000"/>
                        </a:lnSpc>
                        <a:spcBef>
                          <a:spcPts val="0"/>
                        </a:spcBef>
                        <a:spcAft>
                          <a:spcPts val="0"/>
                        </a:spcAft>
                      </a:pPr>
                      <a:r>
                        <a:rPr lang="en-US" sz="1400">
                          <a:effectLst/>
                        </a:rPr>
                        <a:t>All 5-14 years deaths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206 (125/81)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56716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a:effectLst/>
                        </a:rPr>
                        <a:t>192.34 (190.76-193.93)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400" dirty="0">
                          <a:effectLst/>
                        </a:rPr>
                        <a:t>1.92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967070723"/>
                  </a:ext>
                </a:extLst>
              </a:tr>
            </a:tbl>
          </a:graphicData>
        </a:graphic>
      </p:graphicFrame>
    </p:spTree>
    <p:extLst>
      <p:ext uri="{BB962C8B-B14F-4D97-AF65-F5344CB8AC3E}">
        <p14:creationId xmlns:p14="http://schemas.microsoft.com/office/powerpoint/2010/main" val="3093423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35304-85C5-0352-8339-A2657B8C3437}"/>
              </a:ext>
            </a:extLst>
          </p:cNvPr>
          <p:cNvSpPr>
            <a:spLocks noGrp="1"/>
          </p:cNvSpPr>
          <p:nvPr>
            <p:ph type="title"/>
          </p:nvPr>
        </p:nvSpPr>
        <p:spPr>
          <a:xfrm>
            <a:off x="762000" y="131975"/>
            <a:ext cx="10515600" cy="1325563"/>
          </a:xfrm>
        </p:spPr>
        <p:txBody>
          <a:bodyPr/>
          <a:lstStyle/>
          <a:p>
            <a:r>
              <a:rPr lang="en-US" dirty="0"/>
              <a:t>Results</a:t>
            </a:r>
            <a:r>
              <a:rPr lang="en-US" sz="3600" dirty="0"/>
              <a:t> </a:t>
            </a:r>
            <a:r>
              <a:rPr lang="en-US" sz="2000" dirty="0"/>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Young adult (15-29 years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EAEE1648-9588-E2DD-5FF6-466A39B5CFE4}"/>
              </a:ext>
            </a:extLst>
          </p:cNvPr>
          <p:cNvSpPr>
            <a:spLocks noGrp="1"/>
          </p:cNvSpPr>
          <p:nvPr>
            <p:ph sz="half" idx="1"/>
          </p:nvPr>
        </p:nvSpPr>
        <p:spPr>
          <a:xfrm>
            <a:off x="621383" y="1128041"/>
            <a:ext cx="5181600" cy="5499000"/>
          </a:xfrm>
        </p:spPr>
        <p:txBody>
          <a:bodyPr>
            <a:normAutofit lnSpcReduction="1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For young adults in the 15 to 29 years age group, we recorded 591 (346 males; 245 females) deaths representing 92 232 deaths in the nation.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For this group, the risk of dying before reaching age 30 years was 4.11% for individuals having attained the age of 15 years and;</a:t>
            </a:r>
          </a:p>
          <a:p>
            <a:r>
              <a:rPr lang="en-US" sz="2400" dirty="0">
                <a:latin typeface="Calibri" panose="020F0502020204030204" pitchFamily="34" charset="0"/>
                <a:ea typeface="Calibri" panose="020F0502020204030204" pitchFamily="34" charset="0"/>
                <a:cs typeface="Times New Roman" panose="02020603050405020304" pitchFamily="18" charset="0"/>
              </a:rPr>
              <a:t>T</a:t>
            </a:r>
            <a:r>
              <a:rPr lang="en-US" sz="2400" dirty="0">
                <a:effectLst/>
                <a:latin typeface="Calibri" panose="020F0502020204030204" pitchFamily="34" charset="0"/>
                <a:ea typeface="Calibri" panose="020F0502020204030204" pitchFamily="34" charset="0"/>
                <a:cs typeface="Times New Roman" panose="02020603050405020304" pitchFamily="18" charset="0"/>
              </a:rPr>
              <a:t>he mortality rate was 274.26 (95% CI 272.5-276.04).</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About 51% of deaths occurred at home.</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Injuries (self-inflicted, unintentional, interpersonal, and traffic accidents) accounted for 50% (45 726) of deaths</a:t>
            </a:r>
            <a:endParaRPr lang="en-US" sz="3600" dirty="0"/>
          </a:p>
        </p:txBody>
      </p:sp>
      <p:graphicFrame>
        <p:nvGraphicFramePr>
          <p:cNvPr id="5" name="Content Placeholder 4">
            <a:extLst>
              <a:ext uri="{FF2B5EF4-FFF2-40B4-BE49-F238E27FC236}">
                <a16:creationId xmlns:a16="http://schemas.microsoft.com/office/drawing/2014/main" id="{56F8D07E-8B18-548F-A748-CFA3C655692A}"/>
              </a:ext>
            </a:extLst>
          </p:cNvPr>
          <p:cNvGraphicFramePr>
            <a:graphicFrameLocks noGrp="1"/>
          </p:cNvGraphicFramePr>
          <p:nvPr>
            <p:ph sz="half" idx="2"/>
            <p:extLst>
              <p:ext uri="{D42A27DB-BD31-4B8C-83A1-F6EECF244321}">
                <p14:modId xmlns:p14="http://schemas.microsoft.com/office/powerpoint/2010/main" val="1649378823"/>
              </p:ext>
            </p:extLst>
          </p:nvPr>
        </p:nvGraphicFramePr>
        <p:xfrm>
          <a:off x="6238189" y="81718"/>
          <a:ext cx="5743280" cy="6682014"/>
        </p:xfrm>
        <a:graphic>
          <a:graphicData uri="http://schemas.openxmlformats.org/drawingml/2006/table">
            <a:tbl>
              <a:tblPr firstRow="1" firstCol="1" bandRow="1">
                <a:tableStyleId>{5C22544A-7EE6-4342-B048-85BDC9FD1C3A}</a:tableStyleId>
              </a:tblPr>
              <a:tblGrid>
                <a:gridCol w="2058391">
                  <a:extLst>
                    <a:ext uri="{9D8B030D-6E8A-4147-A177-3AD203B41FA5}">
                      <a16:colId xmlns:a16="http://schemas.microsoft.com/office/drawing/2014/main" val="4179700178"/>
                    </a:ext>
                  </a:extLst>
                </a:gridCol>
                <a:gridCol w="956831">
                  <a:extLst>
                    <a:ext uri="{9D8B030D-6E8A-4147-A177-3AD203B41FA5}">
                      <a16:colId xmlns:a16="http://schemas.microsoft.com/office/drawing/2014/main" val="1975617684"/>
                    </a:ext>
                  </a:extLst>
                </a:gridCol>
                <a:gridCol w="526085">
                  <a:extLst>
                    <a:ext uri="{9D8B030D-6E8A-4147-A177-3AD203B41FA5}">
                      <a16:colId xmlns:a16="http://schemas.microsoft.com/office/drawing/2014/main" val="4020489079"/>
                    </a:ext>
                  </a:extLst>
                </a:gridCol>
                <a:gridCol w="622571">
                  <a:extLst>
                    <a:ext uri="{9D8B030D-6E8A-4147-A177-3AD203B41FA5}">
                      <a16:colId xmlns:a16="http://schemas.microsoft.com/office/drawing/2014/main" val="1535653104"/>
                    </a:ext>
                  </a:extLst>
                </a:gridCol>
                <a:gridCol w="1100413">
                  <a:extLst>
                    <a:ext uri="{9D8B030D-6E8A-4147-A177-3AD203B41FA5}">
                      <a16:colId xmlns:a16="http://schemas.microsoft.com/office/drawing/2014/main" val="3468565731"/>
                    </a:ext>
                  </a:extLst>
                </a:gridCol>
                <a:gridCol w="478989">
                  <a:extLst>
                    <a:ext uri="{9D8B030D-6E8A-4147-A177-3AD203B41FA5}">
                      <a16:colId xmlns:a16="http://schemas.microsoft.com/office/drawing/2014/main" val="3517125250"/>
                    </a:ext>
                  </a:extLst>
                </a:gridCol>
              </a:tblGrid>
              <a:tr h="341180">
                <a:tc>
                  <a:txBody>
                    <a:bodyPr/>
                    <a:lstStyle/>
                    <a:p>
                      <a:pPr marL="0" marR="0">
                        <a:lnSpc>
                          <a:spcPct val="107000"/>
                        </a:lnSpc>
                        <a:spcBef>
                          <a:spcPts val="0"/>
                        </a:spcBef>
                        <a:spcAft>
                          <a:spcPts val="0"/>
                        </a:spcAft>
                      </a:pPr>
                      <a:r>
                        <a:rPr lang="en-US" sz="1200">
                          <a:effectLst/>
                        </a:rPr>
                        <a:t>15-29 years deaths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12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2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2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2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1200">
                        <a:effectLst/>
                        <a:latin typeface="Calibri" panose="020F0502020204030204" pitchFamily="34" charset="0"/>
                        <a:cs typeface="Times New Roman" panose="02020603050405020304" pitchFamily="18" charset="0"/>
                      </a:endParaRPr>
                    </a:p>
                  </a:txBody>
                  <a:tcPr marL="33793" marR="33793" marT="0" marB="0" anchor="b"/>
                </a:tc>
                <a:extLst>
                  <a:ext uri="{0D108BD9-81ED-4DB2-BD59-A6C34878D82A}">
                    <a16:rowId xmlns:a16="http://schemas.microsoft.com/office/drawing/2014/main" val="931191170"/>
                  </a:ext>
                </a:extLst>
              </a:tr>
              <a:tr h="373346">
                <a:tc>
                  <a:txBody>
                    <a:bodyPr/>
                    <a:lstStyle/>
                    <a:p>
                      <a:pPr marL="0" marR="0">
                        <a:lnSpc>
                          <a:spcPct val="107000"/>
                        </a:lnSpc>
                        <a:spcBef>
                          <a:spcPts val="0"/>
                        </a:spcBef>
                        <a:spcAft>
                          <a:spcPts val="0"/>
                        </a:spcAft>
                      </a:pPr>
                      <a:r>
                        <a:rPr lang="en-US" sz="1200">
                          <a:effectLst/>
                        </a:rPr>
                        <a:t>Self-inflicted injuries (suicide)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119 (68/51)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18392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54.69 (53.91-55.49)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0.82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979787526"/>
                  </a:ext>
                </a:extLst>
              </a:tr>
              <a:tr h="373346">
                <a:tc>
                  <a:txBody>
                    <a:bodyPr/>
                    <a:lstStyle/>
                    <a:p>
                      <a:pPr marL="0" marR="0">
                        <a:lnSpc>
                          <a:spcPct val="107000"/>
                        </a:lnSpc>
                        <a:spcBef>
                          <a:spcPts val="0"/>
                        </a:spcBef>
                        <a:spcAft>
                          <a:spcPts val="0"/>
                        </a:spcAft>
                      </a:pPr>
                      <a:r>
                        <a:rPr lang="en-US" sz="1200">
                          <a:effectLst/>
                        </a:rPr>
                        <a:t>Other unintentional injuries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79 (34/11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11190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33.27 (32.66-33.89)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804835066"/>
                  </a:ext>
                </a:extLst>
              </a:tr>
              <a:tr h="373346">
                <a:tc>
                  <a:txBody>
                    <a:bodyPr/>
                    <a:lstStyle/>
                    <a:p>
                      <a:pPr marL="0" marR="0">
                        <a:lnSpc>
                          <a:spcPct val="107000"/>
                        </a:lnSpc>
                        <a:spcBef>
                          <a:spcPts val="0"/>
                        </a:spcBef>
                        <a:spcAft>
                          <a:spcPts val="0"/>
                        </a:spcAft>
                      </a:pPr>
                      <a:r>
                        <a:rPr lang="en-US" sz="1200">
                          <a:effectLst/>
                        </a:rPr>
                        <a:t>Interpersonal violence &amp; other intentional injuries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56 (47/9)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9861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10.7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29.32 (28.75-29.9)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102695258"/>
                  </a:ext>
                </a:extLst>
              </a:tr>
              <a:tr h="373346">
                <a:tc>
                  <a:txBody>
                    <a:bodyPr/>
                    <a:lstStyle/>
                    <a:p>
                      <a:pPr marL="0" marR="0">
                        <a:lnSpc>
                          <a:spcPct val="107000"/>
                        </a:lnSpc>
                        <a:spcBef>
                          <a:spcPts val="0"/>
                        </a:spcBef>
                        <a:spcAft>
                          <a:spcPts val="0"/>
                        </a:spcAft>
                      </a:pPr>
                      <a:r>
                        <a:rPr lang="en-US" sz="1200">
                          <a:effectLst/>
                        </a:rPr>
                        <a:t>Road traffic accidents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45 (34/11)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6283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6.8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18.68 (18.22-19.15)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318859191"/>
                  </a:ext>
                </a:extLst>
              </a:tr>
              <a:tr h="373346">
                <a:tc>
                  <a:txBody>
                    <a:bodyPr/>
                    <a:lstStyle/>
                    <a:p>
                      <a:pPr marL="0" marR="0">
                        <a:lnSpc>
                          <a:spcPct val="107000"/>
                        </a:lnSpc>
                        <a:spcBef>
                          <a:spcPts val="0"/>
                        </a:spcBef>
                        <a:spcAft>
                          <a:spcPts val="0"/>
                        </a:spcAft>
                      </a:pPr>
                      <a:r>
                        <a:rPr lang="en-US" sz="1200">
                          <a:effectLst/>
                        </a:rPr>
                        <a:t>Tuberculosis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40 (19/21)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6159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18.31 (17.86-18.77)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636325247"/>
                  </a:ext>
                </a:extLst>
              </a:tr>
              <a:tr h="373346">
                <a:tc>
                  <a:txBody>
                    <a:bodyPr/>
                    <a:lstStyle/>
                    <a:p>
                      <a:pPr marL="0" marR="0">
                        <a:lnSpc>
                          <a:spcPct val="107000"/>
                        </a:lnSpc>
                        <a:spcBef>
                          <a:spcPts val="0"/>
                        </a:spcBef>
                        <a:spcAft>
                          <a:spcPts val="0"/>
                        </a:spcAft>
                      </a:pPr>
                      <a:r>
                        <a:rPr lang="en-US" sz="1200">
                          <a:effectLst/>
                        </a:rPr>
                        <a:t>All vascular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38 (19/19)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5435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5.9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16.16 (15.74-16.6)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0.24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307984340"/>
                  </a:ext>
                </a:extLst>
              </a:tr>
              <a:tr h="373346">
                <a:tc>
                  <a:txBody>
                    <a:bodyPr/>
                    <a:lstStyle/>
                    <a:p>
                      <a:pPr marL="0" marR="0">
                        <a:lnSpc>
                          <a:spcPct val="107000"/>
                        </a:lnSpc>
                        <a:spcBef>
                          <a:spcPts val="0"/>
                        </a:spcBef>
                        <a:spcAft>
                          <a:spcPts val="0"/>
                        </a:spcAft>
                      </a:pPr>
                      <a:r>
                        <a:rPr lang="en-US" sz="1200">
                          <a:effectLst/>
                        </a:rPr>
                        <a:t>Maternal conditions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36 (0/36)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5913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6.4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17.58 (17.14-18.03)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780413857"/>
                  </a:ext>
                </a:extLst>
              </a:tr>
              <a:tr h="373346">
                <a:tc>
                  <a:txBody>
                    <a:bodyPr/>
                    <a:lstStyle/>
                    <a:p>
                      <a:pPr marL="0" marR="0">
                        <a:lnSpc>
                          <a:spcPct val="107000"/>
                        </a:lnSpc>
                        <a:spcBef>
                          <a:spcPts val="0"/>
                        </a:spcBef>
                        <a:spcAft>
                          <a:spcPts val="0"/>
                        </a:spcAft>
                      </a:pPr>
                      <a:r>
                        <a:rPr lang="en-US" sz="1200">
                          <a:effectLst/>
                        </a:rPr>
                        <a:t>All cancers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30 (16/14)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4578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13.61 (13.22-14.01)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479402932"/>
                  </a:ext>
                </a:extLst>
              </a:tr>
              <a:tr h="341180">
                <a:tc>
                  <a:txBody>
                    <a:bodyPr/>
                    <a:lstStyle/>
                    <a:p>
                      <a:pPr marL="0" marR="0">
                        <a:lnSpc>
                          <a:spcPct val="107000"/>
                        </a:lnSpc>
                        <a:spcBef>
                          <a:spcPts val="0"/>
                        </a:spcBef>
                        <a:spcAft>
                          <a:spcPts val="0"/>
                        </a:spcAft>
                      </a:pPr>
                      <a:r>
                        <a:rPr lang="en-US" sz="1200">
                          <a:effectLst/>
                        </a:rPr>
                        <a:t>HIV/AIDS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29 (10/19)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4505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13.4 (13.01-13.8)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853853496"/>
                  </a:ext>
                </a:extLst>
              </a:tr>
              <a:tr h="373346">
                <a:tc>
                  <a:txBody>
                    <a:bodyPr/>
                    <a:lstStyle/>
                    <a:p>
                      <a:pPr marL="0" marR="0">
                        <a:lnSpc>
                          <a:spcPct val="107000"/>
                        </a:lnSpc>
                        <a:spcBef>
                          <a:spcPts val="0"/>
                        </a:spcBef>
                        <a:spcAft>
                          <a:spcPts val="0"/>
                        </a:spcAft>
                      </a:pPr>
                      <a:r>
                        <a:rPr lang="en-US" sz="1200">
                          <a:effectLst/>
                        </a:rPr>
                        <a:t>Other infectious conditions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25 (15/10)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4602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13.68 (13.29-14.08)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4034627914"/>
                  </a:ext>
                </a:extLst>
              </a:tr>
              <a:tr h="341180">
                <a:tc>
                  <a:txBody>
                    <a:bodyPr/>
                    <a:lstStyle/>
                    <a:p>
                      <a:pPr marL="0" marR="0">
                        <a:lnSpc>
                          <a:spcPct val="107000"/>
                        </a:lnSpc>
                        <a:spcBef>
                          <a:spcPts val="0"/>
                        </a:spcBef>
                        <a:spcAft>
                          <a:spcPts val="0"/>
                        </a:spcAft>
                      </a:pPr>
                      <a:r>
                        <a:rPr lang="en-US" sz="1200">
                          <a:effectLst/>
                        </a:rPr>
                        <a:t>Diarrhoeal diseases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17 (7/10)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2528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7.52 (7.23-7.82)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756384557"/>
                  </a:ext>
                </a:extLst>
              </a:tr>
              <a:tr h="341180">
                <a:tc>
                  <a:txBody>
                    <a:bodyPr/>
                    <a:lstStyle/>
                    <a:p>
                      <a:pPr marL="0" marR="0">
                        <a:lnSpc>
                          <a:spcPct val="107000"/>
                        </a:lnSpc>
                        <a:spcBef>
                          <a:spcPts val="0"/>
                        </a:spcBef>
                        <a:spcAft>
                          <a:spcPts val="0"/>
                        </a:spcAft>
                      </a:pPr>
                      <a:r>
                        <a:rPr lang="en-US" sz="1200">
                          <a:effectLst/>
                        </a:rPr>
                        <a:t>Epilepsy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17 (9/8)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3161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9.4 (9.08-9.73)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423234015"/>
                  </a:ext>
                </a:extLst>
              </a:tr>
              <a:tr h="341180">
                <a:tc>
                  <a:txBody>
                    <a:bodyPr/>
                    <a:lstStyle/>
                    <a:p>
                      <a:pPr marL="0" marR="0">
                        <a:lnSpc>
                          <a:spcPct val="107000"/>
                        </a:lnSpc>
                        <a:spcBef>
                          <a:spcPts val="0"/>
                        </a:spcBef>
                        <a:spcAft>
                          <a:spcPts val="0"/>
                        </a:spcAft>
                      </a:pPr>
                      <a:r>
                        <a:rPr lang="en-US" sz="1200">
                          <a:effectLst/>
                        </a:rPr>
                        <a:t>Nephritis and nephrosis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15 (9/5)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2075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6.17 (5.91-6.44)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084855720"/>
                  </a:ext>
                </a:extLst>
              </a:tr>
              <a:tr h="341180">
                <a:tc>
                  <a:txBody>
                    <a:bodyPr/>
                    <a:lstStyle/>
                    <a:p>
                      <a:pPr marL="0" marR="0">
                        <a:lnSpc>
                          <a:spcPct val="107000"/>
                        </a:lnSpc>
                        <a:spcBef>
                          <a:spcPts val="0"/>
                        </a:spcBef>
                        <a:spcAft>
                          <a:spcPts val="0"/>
                        </a:spcAft>
                      </a:pPr>
                      <a:r>
                        <a:rPr lang="en-US" sz="1200">
                          <a:effectLst/>
                        </a:rPr>
                        <a:t>Other non-communicable diseases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15 (11/4)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2157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6.41 (6.15-6.69)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091858560"/>
                  </a:ext>
                </a:extLst>
              </a:tr>
              <a:tr h="341180">
                <a:tc>
                  <a:txBody>
                    <a:bodyPr/>
                    <a:lstStyle/>
                    <a:p>
                      <a:pPr marL="0" marR="0">
                        <a:lnSpc>
                          <a:spcPct val="107000"/>
                        </a:lnSpc>
                        <a:spcBef>
                          <a:spcPts val="0"/>
                        </a:spcBef>
                        <a:spcAft>
                          <a:spcPts val="0"/>
                        </a:spcAft>
                      </a:pPr>
                      <a:r>
                        <a:rPr lang="en-US" sz="1200">
                          <a:effectLst/>
                        </a:rPr>
                        <a:t>Meningitis/encephalitis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14 (9/5)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2420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7.2 (6.92-7.49)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609442707"/>
                  </a:ext>
                </a:extLst>
              </a:tr>
              <a:tr h="373346">
                <a:tc>
                  <a:txBody>
                    <a:bodyPr/>
                    <a:lstStyle/>
                    <a:p>
                      <a:pPr marL="0" marR="0">
                        <a:lnSpc>
                          <a:spcPct val="107000"/>
                        </a:lnSpc>
                        <a:spcBef>
                          <a:spcPts val="0"/>
                        </a:spcBef>
                        <a:spcAft>
                          <a:spcPts val="0"/>
                        </a:spcAft>
                      </a:pPr>
                      <a:r>
                        <a:rPr lang="en-US" sz="1200">
                          <a:effectLst/>
                        </a:rPr>
                        <a:t>Other Ill-defined and abnormal findings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16 (7/9)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2975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8.85 (8.54-9.17)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0.13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619186959"/>
                  </a:ext>
                </a:extLst>
              </a:tr>
              <a:tr h="373346">
                <a:tc>
                  <a:txBody>
                    <a:bodyPr/>
                    <a:lstStyle/>
                    <a:p>
                      <a:pPr marL="0" marR="0">
                        <a:lnSpc>
                          <a:spcPct val="107000"/>
                        </a:lnSpc>
                        <a:spcBef>
                          <a:spcPts val="0"/>
                        </a:spcBef>
                        <a:spcAft>
                          <a:spcPts val="0"/>
                        </a:spcAft>
                      </a:pPr>
                      <a:r>
                        <a:rPr lang="en-US" sz="1200">
                          <a:effectLst/>
                        </a:rPr>
                        <a:t>All 15-29 years deaths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591 (346/245)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92232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100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a:effectLst/>
                        </a:rPr>
                        <a:t>274.26 (272.5-276.04)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1200" dirty="0">
                          <a:effectLst/>
                        </a:rPr>
                        <a:t>4.11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207987249"/>
                  </a:ext>
                </a:extLst>
              </a:tr>
            </a:tbl>
          </a:graphicData>
        </a:graphic>
      </p:graphicFrame>
    </p:spTree>
    <p:extLst>
      <p:ext uri="{BB962C8B-B14F-4D97-AF65-F5344CB8AC3E}">
        <p14:creationId xmlns:p14="http://schemas.microsoft.com/office/powerpoint/2010/main" val="1903841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385B8-6464-D311-1BFD-BD23D3FACA4E}"/>
              </a:ext>
            </a:extLst>
          </p:cNvPr>
          <p:cNvSpPr>
            <a:spLocks noGrp="1"/>
          </p:cNvSpPr>
          <p:nvPr>
            <p:ph type="title"/>
          </p:nvPr>
        </p:nvSpPr>
        <p:spPr>
          <a:xfrm>
            <a:off x="838200" y="1"/>
            <a:ext cx="10515600" cy="820132"/>
          </a:xfrm>
        </p:spPr>
        <p:txBody>
          <a:bodyPr>
            <a:normAutofit/>
          </a:bodyPr>
          <a:lstStyle/>
          <a:p>
            <a:r>
              <a:rPr lang="en-US" dirty="0"/>
              <a:t>Results</a:t>
            </a:r>
            <a:r>
              <a:rPr lang="en-US" sz="2400" b="1" dirty="0"/>
              <a:t>(</a:t>
            </a:r>
            <a:r>
              <a:rPr lang="en-US" sz="2000" b="1" dirty="0">
                <a:effectLst/>
                <a:latin typeface="Calibri" panose="020F0502020204030204" pitchFamily="34" charset="0"/>
                <a:ea typeface="Calibri" panose="020F0502020204030204" pitchFamily="34" charset="0"/>
                <a:cs typeface="Times New Roman" panose="02020603050405020304" pitchFamily="18" charset="0"/>
              </a:rPr>
              <a:t>Middle age adult (30-69 years)</a:t>
            </a:r>
            <a:endParaRPr lang="en-US" dirty="0"/>
          </a:p>
        </p:txBody>
      </p:sp>
      <p:sp>
        <p:nvSpPr>
          <p:cNvPr id="3" name="Content Placeholder 2">
            <a:extLst>
              <a:ext uri="{FF2B5EF4-FFF2-40B4-BE49-F238E27FC236}">
                <a16:creationId xmlns:a16="http://schemas.microsoft.com/office/drawing/2014/main" id="{6DAC7420-8DAF-5F1C-3584-E2418536656E}"/>
              </a:ext>
            </a:extLst>
          </p:cNvPr>
          <p:cNvSpPr>
            <a:spLocks noGrp="1"/>
          </p:cNvSpPr>
          <p:nvPr>
            <p:ph sz="half" idx="1"/>
          </p:nvPr>
        </p:nvSpPr>
        <p:spPr>
          <a:xfrm>
            <a:off x="838200" y="744718"/>
            <a:ext cx="5181600" cy="5835191"/>
          </a:xfrm>
        </p:spPr>
        <p:txBody>
          <a:bodyPr>
            <a:normAutofit fontScale="85000" lnSpcReduction="1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We estimated that about 30% of adults who reach age 30 years will die before age 70 years in Ethiopia by 239 047 deaths per year.</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Individuals in this age group accounted for about 60% (2104) of all study deaths and 71.34% of these occurred at home.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About 53% of deaths in this age group were male.</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Vascular diseases (34 185) and cancers (30 761) caused 27.2% of deaths with high mortality rates of 106.92 (95% CI 105.79-108.06) and 96.21 (95% CI 95.14-97.29) deaths per 100 000 population respectively.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Other leading causes were tuberculosis (26 936; 11.3%), and HIV/AIDS (19 204; 8%).</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Injuries accounted for 13.2% (31 477) of deaths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Overall mortality rates for this age group was 747.67 (95% CI 744.68-750.67) deaths per 100 000 population.</a:t>
            </a:r>
          </a:p>
          <a:p>
            <a:endParaRPr lang="en-US" dirty="0"/>
          </a:p>
        </p:txBody>
      </p:sp>
      <p:graphicFrame>
        <p:nvGraphicFramePr>
          <p:cNvPr id="5" name="Content Placeholder 4">
            <a:extLst>
              <a:ext uri="{FF2B5EF4-FFF2-40B4-BE49-F238E27FC236}">
                <a16:creationId xmlns:a16="http://schemas.microsoft.com/office/drawing/2014/main" id="{A0C50752-56F9-C928-9056-807CA92FD42A}"/>
              </a:ext>
            </a:extLst>
          </p:cNvPr>
          <p:cNvGraphicFramePr>
            <a:graphicFrameLocks noGrp="1"/>
          </p:cNvGraphicFramePr>
          <p:nvPr>
            <p:ph sz="half" idx="2"/>
            <p:extLst>
              <p:ext uri="{D42A27DB-BD31-4B8C-83A1-F6EECF244321}">
                <p14:modId xmlns:p14="http://schemas.microsoft.com/office/powerpoint/2010/main" val="1454968307"/>
              </p:ext>
            </p:extLst>
          </p:nvPr>
        </p:nvGraphicFramePr>
        <p:xfrm>
          <a:off x="6172198" y="141402"/>
          <a:ext cx="5903537" cy="6563428"/>
        </p:xfrm>
        <a:graphic>
          <a:graphicData uri="http://schemas.openxmlformats.org/drawingml/2006/table">
            <a:tbl>
              <a:tblPr firstRow="1" firstCol="1" bandRow="1">
                <a:tableStyleId>{5C22544A-7EE6-4342-B048-85BDC9FD1C3A}</a:tableStyleId>
              </a:tblPr>
              <a:tblGrid>
                <a:gridCol w="2115827">
                  <a:extLst>
                    <a:ext uri="{9D8B030D-6E8A-4147-A177-3AD203B41FA5}">
                      <a16:colId xmlns:a16="http://schemas.microsoft.com/office/drawing/2014/main" val="2392638142"/>
                    </a:ext>
                  </a:extLst>
                </a:gridCol>
                <a:gridCol w="983530">
                  <a:extLst>
                    <a:ext uri="{9D8B030D-6E8A-4147-A177-3AD203B41FA5}">
                      <a16:colId xmlns:a16="http://schemas.microsoft.com/office/drawing/2014/main" val="230566820"/>
                    </a:ext>
                  </a:extLst>
                </a:gridCol>
                <a:gridCol w="540764">
                  <a:extLst>
                    <a:ext uri="{9D8B030D-6E8A-4147-A177-3AD203B41FA5}">
                      <a16:colId xmlns:a16="http://schemas.microsoft.com/office/drawing/2014/main" val="1114460120"/>
                    </a:ext>
                  </a:extLst>
                </a:gridCol>
                <a:gridCol w="639943">
                  <a:extLst>
                    <a:ext uri="{9D8B030D-6E8A-4147-A177-3AD203B41FA5}">
                      <a16:colId xmlns:a16="http://schemas.microsoft.com/office/drawing/2014/main" val="4232830421"/>
                    </a:ext>
                  </a:extLst>
                </a:gridCol>
                <a:gridCol w="1131118">
                  <a:extLst>
                    <a:ext uri="{9D8B030D-6E8A-4147-A177-3AD203B41FA5}">
                      <a16:colId xmlns:a16="http://schemas.microsoft.com/office/drawing/2014/main" val="178312761"/>
                    </a:ext>
                  </a:extLst>
                </a:gridCol>
                <a:gridCol w="492355">
                  <a:extLst>
                    <a:ext uri="{9D8B030D-6E8A-4147-A177-3AD203B41FA5}">
                      <a16:colId xmlns:a16="http://schemas.microsoft.com/office/drawing/2014/main" val="1785436507"/>
                    </a:ext>
                  </a:extLst>
                </a:gridCol>
              </a:tblGrid>
              <a:tr h="203939">
                <a:tc>
                  <a:txBody>
                    <a:bodyPr/>
                    <a:lstStyle/>
                    <a:p>
                      <a:pPr marL="0" marR="0">
                        <a:lnSpc>
                          <a:spcPct val="107000"/>
                        </a:lnSpc>
                        <a:spcBef>
                          <a:spcPts val="0"/>
                        </a:spcBef>
                        <a:spcAft>
                          <a:spcPts val="0"/>
                        </a:spcAft>
                      </a:pPr>
                      <a:r>
                        <a:rPr lang="en-US" sz="800">
                          <a:effectLst/>
                        </a:rPr>
                        <a:t>30-69 years deaths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33793" marR="33793" marT="0" marB="0" anchor="b"/>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33793" marR="33793" marT="0" marB="0" anchor="b"/>
                </a:tc>
                <a:extLst>
                  <a:ext uri="{0D108BD9-81ED-4DB2-BD59-A6C34878D82A}">
                    <a16:rowId xmlns:a16="http://schemas.microsoft.com/office/drawing/2014/main" val="2997082299"/>
                  </a:ext>
                </a:extLst>
              </a:tr>
              <a:tr h="417223">
                <a:tc>
                  <a:txBody>
                    <a:bodyPr/>
                    <a:lstStyle/>
                    <a:p>
                      <a:pPr marL="0" marR="0">
                        <a:lnSpc>
                          <a:spcPct val="107000"/>
                        </a:lnSpc>
                        <a:spcBef>
                          <a:spcPts val="0"/>
                        </a:spcBef>
                        <a:spcAft>
                          <a:spcPts val="0"/>
                        </a:spcAft>
                      </a:pPr>
                      <a:r>
                        <a:rPr lang="en-US" sz="800">
                          <a:effectLst/>
                        </a:rPr>
                        <a:t>All vascular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311 (142/169)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34185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14.3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106.92 (105.79-108.06)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4.28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850012126"/>
                  </a:ext>
                </a:extLst>
              </a:tr>
              <a:tr h="203939">
                <a:tc>
                  <a:txBody>
                    <a:bodyPr/>
                    <a:lstStyle/>
                    <a:p>
                      <a:pPr marL="0" marR="0">
                        <a:lnSpc>
                          <a:spcPct val="107000"/>
                        </a:lnSpc>
                        <a:spcBef>
                          <a:spcPts val="0"/>
                        </a:spcBef>
                        <a:spcAft>
                          <a:spcPts val="0"/>
                        </a:spcAft>
                      </a:pPr>
                      <a:r>
                        <a:rPr lang="en-US" sz="800">
                          <a:effectLst/>
                        </a:rPr>
                        <a:t>All cancers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296 (140/156)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30761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96.21 (95.14-97.29)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3.85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732627547"/>
                  </a:ext>
                </a:extLst>
              </a:tr>
              <a:tr h="203939">
                <a:tc>
                  <a:txBody>
                    <a:bodyPr/>
                    <a:lstStyle/>
                    <a:p>
                      <a:pPr marL="0" marR="0">
                        <a:lnSpc>
                          <a:spcPct val="107000"/>
                        </a:lnSpc>
                        <a:spcBef>
                          <a:spcPts val="0"/>
                        </a:spcBef>
                        <a:spcAft>
                          <a:spcPts val="0"/>
                        </a:spcAft>
                      </a:pPr>
                      <a:r>
                        <a:rPr lang="en-US" sz="800">
                          <a:effectLst/>
                        </a:rPr>
                        <a:t>Tuberculosis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234 (106/128)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26936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11.3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84.25 (83.25-85.26)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3.37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294986493"/>
                  </a:ext>
                </a:extLst>
              </a:tr>
              <a:tr h="203939">
                <a:tc>
                  <a:txBody>
                    <a:bodyPr/>
                    <a:lstStyle/>
                    <a:p>
                      <a:pPr marL="0" marR="0">
                        <a:lnSpc>
                          <a:spcPct val="107000"/>
                        </a:lnSpc>
                        <a:spcBef>
                          <a:spcPts val="0"/>
                        </a:spcBef>
                        <a:spcAft>
                          <a:spcPts val="0"/>
                        </a:spcAft>
                      </a:pPr>
                      <a:r>
                        <a:rPr lang="en-US" sz="800">
                          <a:effectLst/>
                        </a:rPr>
                        <a:t>HIV/AIDS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179 (91/88)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19204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60.06 (59.22-60.92)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2.40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816356059"/>
                  </a:ext>
                </a:extLst>
              </a:tr>
              <a:tr h="203939">
                <a:tc>
                  <a:txBody>
                    <a:bodyPr/>
                    <a:lstStyle/>
                    <a:p>
                      <a:pPr marL="0" marR="0">
                        <a:lnSpc>
                          <a:spcPct val="107000"/>
                        </a:lnSpc>
                        <a:spcBef>
                          <a:spcPts val="0"/>
                        </a:spcBef>
                        <a:spcAft>
                          <a:spcPts val="0"/>
                        </a:spcAft>
                      </a:pPr>
                      <a:r>
                        <a:rPr lang="en-US" sz="800">
                          <a:effectLst/>
                        </a:rPr>
                        <a:t>Self-inflicted injuries (suicide)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137 (77/60)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16235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6.8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50.78 (50-51.57)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2.03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046709117"/>
                  </a:ext>
                </a:extLst>
              </a:tr>
              <a:tr h="417223">
                <a:tc>
                  <a:txBody>
                    <a:bodyPr/>
                    <a:lstStyle/>
                    <a:p>
                      <a:pPr marL="0" marR="0">
                        <a:lnSpc>
                          <a:spcPct val="107000"/>
                        </a:lnSpc>
                        <a:spcBef>
                          <a:spcPts val="0"/>
                        </a:spcBef>
                        <a:spcAft>
                          <a:spcPts val="0"/>
                        </a:spcAft>
                      </a:pPr>
                      <a:r>
                        <a:rPr lang="en-US" sz="800">
                          <a:effectLst/>
                        </a:rPr>
                        <a:t>Interpersonal violence &amp; other intentional injuries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120 (107/13)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15242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6.4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47.67 (46.92-48.43)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1.91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714625717"/>
                  </a:ext>
                </a:extLst>
              </a:tr>
              <a:tr h="203939">
                <a:tc>
                  <a:txBody>
                    <a:bodyPr/>
                    <a:lstStyle/>
                    <a:p>
                      <a:pPr marL="0" marR="0">
                        <a:lnSpc>
                          <a:spcPct val="107000"/>
                        </a:lnSpc>
                        <a:spcBef>
                          <a:spcPts val="0"/>
                        </a:spcBef>
                        <a:spcAft>
                          <a:spcPts val="0"/>
                        </a:spcAft>
                      </a:pPr>
                      <a:r>
                        <a:rPr lang="en-US" sz="800">
                          <a:effectLst/>
                        </a:rPr>
                        <a:t>Nephritis and nephrosis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109 (49/60)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12688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5.3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39.68 (39-40.38)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1.59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472617101"/>
                  </a:ext>
                </a:extLst>
              </a:tr>
              <a:tr h="203939">
                <a:tc>
                  <a:txBody>
                    <a:bodyPr/>
                    <a:lstStyle/>
                    <a:p>
                      <a:pPr marL="0" marR="0">
                        <a:lnSpc>
                          <a:spcPct val="107000"/>
                        </a:lnSpc>
                        <a:spcBef>
                          <a:spcPts val="0"/>
                        </a:spcBef>
                        <a:spcAft>
                          <a:spcPts val="0"/>
                        </a:spcAft>
                      </a:pPr>
                      <a:r>
                        <a:rPr lang="en-US" sz="800">
                          <a:effectLst/>
                        </a:rPr>
                        <a:t>Diarrhoeal diseases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82 (43/39)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9933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4.2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31.07 (30.46-31.69)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640956976"/>
                  </a:ext>
                </a:extLst>
              </a:tr>
              <a:tr h="203939">
                <a:tc>
                  <a:txBody>
                    <a:bodyPr/>
                    <a:lstStyle/>
                    <a:p>
                      <a:pPr marL="0" marR="0">
                        <a:lnSpc>
                          <a:spcPct val="107000"/>
                        </a:lnSpc>
                        <a:spcBef>
                          <a:spcPts val="0"/>
                        </a:spcBef>
                        <a:spcAft>
                          <a:spcPts val="0"/>
                        </a:spcAft>
                      </a:pPr>
                      <a:r>
                        <a:rPr lang="en-US" sz="800">
                          <a:effectLst/>
                        </a:rPr>
                        <a:t>Other unintentional injuries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81 (57/24)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10091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4.2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31.56 (30.95-32.18)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225148363"/>
                  </a:ext>
                </a:extLst>
              </a:tr>
              <a:tr h="203939">
                <a:tc>
                  <a:txBody>
                    <a:bodyPr/>
                    <a:lstStyle/>
                    <a:p>
                      <a:pPr marL="0" marR="0">
                        <a:lnSpc>
                          <a:spcPct val="107000"/>
                        </a:lnSpc>
                        <a:spcBef>
                          <a:spcPts val="0"/>
                        </a:spcBef>
                        <a:spcAft>
                          <a:spcPts val="0"/>
                        </a:spcAft>
                      </a:pPr>
                      <a:r>
                        <a:rPr lang="en-US" sz="800">
                          <a:effectLst/>
                        </a:rPr>
                        <a:t>Road traffic accidents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78 (53/25)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7455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23.32 (22.8-23.86)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0.93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341309444"/>
                  </a:ext>
                </a:extLst>
              </a:tr>
              <a:tr h="203939">
                <a:tc>
                  <a:txBody>
                    <a:bodyPr/>
                    <a:lstStyle/>
                    <a:p>
                      <a:pPr marL="0" marR="0">
                        <a:lnSpc>
                          <a:spcPct val="107000"/>
                        </a:lnSpc>
                        <a:spcBef>
                          <a:spcPts val="0"/>
                        </a:spcBef>
                        <a:spcAft>
                          <a:spcPts val="0"/>
                        </a:spcAft>
                      </a:pPr>
                      <a:r>
                        <a:rPr lang="en-US" sz="800">
                          <a:effectLst/>
                        </a:rPr>
                        <a:t>Falls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65 (43/22)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7397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23.14 (22.62-23.67)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0.93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377233703"/>
                  </a:ext>
                </a:extLst>
              </a:tr>
              <a:tr h="203939">
                <a:tc>
                  <a:txBody>
                    <a:bodyPr/>
                    <a:lstStyle/>
                    <a:p>
                      <a:pPr marL="0" marR="0">
                        <a:lnSpc>
                          <a:spcPct val="107000"/>
                        </a:lnSpc>
                        <a:spcBef>
                          <a:spcPts val="0"/>
                        </a:spcBef>
                        <a:spcAft>
                          <a:spcPts val="0"/>
                        </a:spcAft>
                      </a:pPr>
                      <a:r>
                        <a:rPr lang="en-US" sz="800">
                          <a:effectLst/>
                        </a:rPr>
                        <a:t>Maternal 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62 (0/62)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8518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26.64 (26.08-27.21)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1.07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982967641"/>
                  </a:ext>
                </a:extLst>
              </a:tr>
              <a:tr h="203939">
                <a:tc>
                  <a:txBody>
                    <a:bodyPr/>
                    <a:lstStyle/>
                    <a:p>
                      <a:pPr marL="0" marR="0">
                        <a:lnSpc>
                          <a:spcPct val="107000"/>
                        </a:lnSpc>
                        <a:spcBef>
                          <a:spcPts val="0"/>
                        </a:spcBef>
                        <a:spcAft>
                          <a:spcPts val="0"/>
                        </a:spcAft>
                      </a:pPr>
                      <a:r>
                        <a:rPr lang="en-US" sz="800">
                          <a:effectLst/>
                        </a:rPr>
                        <a:t>Acute respiratory infections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55 (22/33)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6318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19.76 (19.28-20.25)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0.79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561518391"/>
                  </a:ext>
                </a:extLst>
              </a:tr>
              <a:tr h="203939">
                <a:tc>
                  <a:txBody>
                    <a:bodyPr/>
                    <a:lstStyle/>
                    <a:p>
                      <a:pPr marL="0" marR="0">
                        <a:lnSpc>
                          <a:spcPct val="107000"/>
                        </a:lnSpc>
                        <a:spcBef>
                          <a:spcPts val="0"/>
                        </a:spcBef>
                        <a:spcAft>
                          <a:spcPts val="0"/>
                        </a:spcAft>
                      </a:pPr>
                      <a:r>
                        <a:rPr lang="en-US" sz="800">
                          <a:effectLst/>
                        </a:rPr>
                        <a:t>Meningitis/encephalitis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50 (30/20)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5776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18.07 (17.61-18.54)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0.72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570603122"/>
                  </a:ext>
                </a:extLst>
              </a:tr>
              <a:tr h="203939">
                <a:tc>
                  <a:txBody>
                    <a:bodyPr/>
                    <a:lstStyle/>
                    <a:p>
                      <a:pPr marL="0" marR="0">
                        <a:lnSpc>
                          <a:spcPct val="107000"/>
                        </a:lnSpc>
                        <a:spcBef>
                          <a:spcPts val="0"/>
                        </a:spcBef>
                        <a:spcAft>
                          <a:spcPts val="0"/>
                        </a:spcAft>
                      </a:pPr>
                      <a:r>
                        <a:rPr lang="en-US" sz="800">
                          <a:effectLst/>
                        </a:rPr>
                        <a:t>Liver and alcohol related diseases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37 (22/15)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4007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12.53 (12.15-12.92)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0.50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702391692"/>
                  </a:ext>
                </a:extLst>
              </a:tr>
              <a:tr h="417223">
                <a:tc>
                  <a:txBody>
                    <a:bodyPr/>
                    <a:lstStyle/>
                    <a:p>
                      <a:pPr marL="0" marR="0">
                        <a:lnSpc>
                          <a:spcPct val="107000"/>
                        </a:lnSpc>
                        <a:spcBef>
                          <a:spcPts val="0"/>
                        </a:spcBef>
                        <a:spcAft>
                          <a:spcPts val="0"/>
                        </a:spcAft>
                      </a:pPr>
                      <a:r>
                        <a:rPr lang="en-US" sz="800">
                          <a:effectLst/>
                        </a:rPr>
                        <a:t>Asthma &amp; Chronic obstructive pulmonary disease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31 (18/13)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3641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11.39 (11.03-11.77)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0.46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585379632"/>
                  </a:ext>
                </a:extLst>
              </a:tr>
              <a:tr h="203939">
                <a:tc>
                  <a:txBody>
                    <a:bodyPr/>
                    <a:lstStyle/>
                    <a:p>
                      <a:pPr marL="0" marR="0">
                        <a:lnSpc>
                          <a:spcPct val="107000"/>
                        </a:lnSpc>
                        <a:spcBef>
                          <a:spcPts val="0"/>
                        </a:spcBef>
                        <a:spcAft>
                          <a:spcPts val="0"/>
                        </a:spcAft>
                      </a:pPr>
                      <a:r>
                        <a:rPr lang="en-US" sz="800">
                          <a:effectLst/>
                        </a:rPr>
                        <a:t>Epilepsy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23 (12/11)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2529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7.91 (7.61-8.22)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0.32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892641004"/>
                  </a:ext>
                </a:extLst>
              </a:tr>
              <a:tr h="203939">
                <a:tc>
                  <a:txBody>
                    <a:bodyPr/>
                    <a:lstStyle/>
                    <a:p>
                      <a:pPr marL="0" marR="0">
                        <a:lnSpc>
                          <a:spcPct val="107000"/>
                        </a:lnSpc>
                        <a:spcBef>
                          <a:spcPts val="0"/>
                        </a:spcBef>
                        <a:spcAft>
                          <a:spcPts val="0"/>
                        </a:spcAft>
                      </a:pPr>
                      <a:r>
                        <a:rPr lang="en-US" sz="800">
                          <a:effectLst/>
                        </a:rPr>
                        <a:t>Other infectious 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22 (14/8)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2510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7.85 (7.55-8.16)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0.31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208776202"/>
                  </a:ext>
                </a:extLst>
              </a:tr>
              <a:tr h="203939">
                <a:tc>
                  <a:txBody>
                    <a:bodyPr/>
                    <a:lstStyle/>
                    <a:p>
                      <a:pPr marL="0" marR="0">
                        <a:lnSpc>
                          <a:spcPct val="107000"/>
                        </a:lnSpc>
                        <a:spcBef>
                          <a:spcPts val="0"/>
                        </a:spcBef>
                        <a:spcAft>
                          <a:spcPts val="0"/>
                        </a:spcAft>
                      </a:pPr>
                      <a:r>
                        <a:rPr lang="en-US" sz="800">
                          <a:effectLst/>
                        </a:rPr>
                        <a:t>Other neuropsychiatric disorders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19 (15/4)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2541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7.95 (7.65-8.27)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0.32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127177715"/>
                  </a:ext>
                </a:extLst>
              </a:tr>
              <a:tr h="203939">
                <a:tc>
                  <a:txBody>
                    <a:bodyPr/>
                    <a:lstStyle/>
                    <a:p>
                      <a:pPr marL="0" marR="0">
                        <a:lnSpc>
                          <a:spcPct val="107000"/>
                        </a:lnSpc>
                        <a:spcBef>
                          <a:spcPts val="0"/>
                        </a:spcBef>
                        <a:spcAft>
                          <a:spcPts val="0"/>
                        </a:spcAft>
                      </a:pPr>
                      <a:r>
                        <a:rPr lang="en-US" sz="800">
                          <a:effectLst/>
                        </a:rPr>
                        <a:t>Gastro-oesophageal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18 (9/9)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1518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4.75 (4.52-5)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0.19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223855898"/>
                  </a:ext>
                </a:extLst>
              </a:tr>
              <a:tr h="203939">
                <a:tc>
                  <a:txBody>
                    <a:bodyPr/>
                    <a:lstStyle/>
                    <a:p>
                      <a:pPr marL="0" marR="0">
                        <a:lnSpc>
                          <a:spcPct val="107000"/>
                        </a:lnSpc>
                        <a:spcBef>
                          <a:spcPts val="0"/>
                        </a:spcBef>
                        <a:spcAft>
                          <a:spcPts val="0"/>
                        </a:spcAft>
                      </a:pPr>
                      <a:r>
                        <a:rPr lang="en-US" sz="800">
                          <a:effectLst/>
                        </a:rPr>
                        <a:t>Other digestive diseases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18 (13/5)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2460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7.69 (7.39-8)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0.31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089630455"/>
                  </a:ext>
                </a:extLst>
              </a:tr>
              <a:tr h="203939">
                <a:tc>
                  <a:txBody>
                    <a:bodyPr/>
                    <a:lstStyle/>
                    <a:p>
                      <a:pPr marL="0" marR="0">
                        <a:lnSpc>
                          <a:spcPct val="107000"/>
                        </a:lnSpc>
                        <a:spcBef>
                          <a:spcPts val="0"/>
                        </a:spcBef>
                        <a:spcAft>
                          <a:spcPts val="0"/>
                        </a:spcAft>
                      </a:pPr>
                      <a:r>
                        <a:rPr lang="en-US" sz="800">
                          <a:effectLst/>
                        </a:rPr>
                        <a:t>Diabetes mellitus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14 (10/4)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1694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5.3 (5.05-5.56)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3414707871"/>
                  </a:ext>
                </a:extLst>
              </a:tr>
              <a:tr h="203939">
                <a:tc>
                  <a:txBody>
                    <a:bodyPr/>
                    <a:lstStyle/>
                    <a:p>
                      <a:pPr marL="0" marR="0">
                        <a:lnSpc>
                          <a:spcPct val="107000"/>
                        </a:lnSpc>
                        <a:spcBef>
                          <a:spcPts val="0"/>
                        </a:spcBef>
                        <a:spcAft>
                          <a:spcPts val="0"/>
                        </a:spcAft>
                      </a:pPr>
                      <a:r>
                        <a:rPr lang="en-US" sz="800">
                          <a:effectLst/>
                        </a:rPr>
                        <a:t>Other non-communicable diseases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14 (6/8)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1809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5.66 (5.41-5.93)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0.23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366562254"/>
                  </a:ext>
                </a:extLst>
              </a:tr>
              <a:tr h="203939">
                <a:tc>
                  <a:txBody>
                    <a:bodyPr/>
                    <a:lstStyle/>
                    <a:p>
                      <a:pPr marL="0" marR="0">
                        <a:lnSpc>
                          <a:spcPct val="107000"/>
                        </a:lnSpc>
                        <a:spcBef>
                          <a:spcPts val="0"/>
                        </a:spcBef>
                        <a:spcAft>
                          <a:spcPts val="0"/>
                        </a:spcAft>
                      </a:pPr>
                      <a:r>
                        <a:rPr lang="en-US" sz="800">
                          <a:effectLst/>
                        </a:rPr>
                        <a:t>Hepatitis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 (7/5)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1330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4.16 (3.94-4.39)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0.17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2199757430"/>
                  </a:ext>
                </a:extLst>
              </a:tr>
              <a:tr h="203939">
                <a:tc>
                  <a:txBody>
                    <a:bodyPr/>
                    <a:lstStyle/>
                    <a:p>
                      <a:pPr marL="0" marR="0">
                        <a:lnSpc>
                          <a:spcPct val="107000"/>
                        </a:lnSpc>
                        <a:spcBef>
                          <a:spcPts val="0"/>
                        </a:spcBef>
                        <a:spcAft>
                          <a:spcPts val="0"/>
                        </a:spcAft>
                      </a:pPr>
                      <a:r>
                        <a:rPr lang="en-US" sz="800">
                          <a:effectLst/>
                        </a:rPr>
                        <a:t>Malaria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11 (7/4)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1283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4.01 (3.8-4.24)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0.16</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666828006"/>
                  </a:ext>
                </a:extLst>
              </a:tr>
              <a:tr h="203939">
                <a:tc>
                  <a:txBody>
                    <a:bodyPr/>
                    <a:lstStyle/>
                    <a:p>
                      <a:pPr marL="0" marR="0">
                        <a:lnSpc>
                          <a:spcPct val="107000"/>
                        </a:lnSpc>
                        <a:spcBef>
                          <a:spcPts val="0"/>
                        </a:spcBef>
                        <a:spcAft>
                          <a:spcPts val="0"/>
                        </a:spcAft>
                      </a:pPr>
                      <a:r>
                        <a:rPr lang="en-US" sz="800">
                          <a:effectLst/>
                        </a:rPr>
                        <a:t>Other Ill-defined and abnormal findings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26 (14/12)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2984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9.33 (9-9.67)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0.37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465870764"/>
                  </a:ext>
                </a:extLst>
              </a:tr>
              <a:tr h="417223">
                <a:tc>
                  <a:txBody>
                    <a:bodyPr/>
                    <a:lstStyle/>
                    <a:p>
                      <a:pPr marL="0" marR="0">
                        <a:lnSpc>
                          <a:spcPct val="107000"/>
                        </a:lnSpc>
                        <a:spcBef>
                          <a:spcPts val="0"/>
                        </a:spcBef>
                        <a:spcAft>
                          <a:spcPts val="0"/>
                        </a:spcAft>
                      </a:pPr>
                      <a:r>
                        <a:rPr lang="en-US" sz="800">
                          <a:effectLst/>
                        </a:rPr>
                        <a:t>All 30-69 years deaths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2104 (1107/997)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239047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100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a:effectLst/>
                        </a:rPr>
                        <a:t>747.67 (744.68-750.67)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tc>
                  <a:txBody>
                    <a:bodyPr/>
                    <a:lstStyle/>
                    <a:p>
                      <a:pPr marL="0" marR="0" algn="ctr">
                        <a:lnSpc>
                          <a:spcPct val="107000"/>
                        </a:lnSpc>
                        <a:spcBef>
                          <a:spcPts val="0"/>
                        </a:spcBef>
                        <a:spcAft>
                          <a:spcPts val="0"/>
                        </a:spcAft>
                      </a:pPr>
                      <a:r>
                        <a:rPr lang="en-US" sz="800" dirty="0">
                          <a:effectLst/>
                        </a:rPr>
                        <a:t>29.91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3793" marR="33793" marT="0" marB="0" anchor="ctr"/>
                </a:tc>
                <a:extLst>
                  <a:ext uri="{0D108BD9-81ED-4DB2-BD59-A6C34878D82A}">
                    <a16:rowId xmlns:a16="http://schemas.microsoft.com/office/drawing/2014/main" val="1018668430"/>
                  </a:ext>
                </a:extLst>
              </a:tr>
            </a:tbl>
          </a:graphicData>
        </a:graphic>
      </p:graphicFrame>
    </p:spTree>
    <p:extLst>
      <p:ext uri="{BB962C8B-B14F-4D97-AF65-F5344CB8AC3E}">
        <p14:creationId xmlns:p14="http://schemas.microsoft.com/office/powerpoint/2010/main" val="198490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C8A2F-25C4-3774-DCDB-700006B61CA9}"/>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Introduction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6000" dirty="0"/>
          </a:p>
        </p:txBody>
      </p:sp>
      <p:sp>
        <p:nvSpPr>
          <p:cNvPr id="3" name="Content Placeholder 2">
            <a:extLst>
              <a:ext uri="{FF2B5EF4-FFF2-40B4-BE49-F238E27FC236}">
                <a16:creationId xmlns:a16="http://schemas.microsoft.com/office/drawing/2014/main" id="{A066579D-CB79-3312-C076-2A8126380B7D}"/>
              </a:ext>
            </a:extLst>
          </p:cNvPr>
          <p:cNvSpPr>
            <a:spLocks noGrp="1"/>
          </p:cNvSpPr>
          <p:nvPr>
            <p:ph idx="1"/>
          </p:nvPr>
        </p:nvSpPr>
        <p:spPr/>
        <p:txBody>
          <a:bodyP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Substantial morbidity and mortality reductions, and gains in life expectancy for both sexes is witnessed in Ethiopia through its HSTP/HEP</a:t>
            </a:r>
          </a:p>
          <a:p>
            <a:r>
              <a:rPr lang="en-US" sz="2400" dirty="0">
                <a:latin typeface="Calibri" panose="020F0502020204030204" pitchFamily="34" charset="0"/>
                <a:cs typeface="Times New Roman" panose="02020603050405020304" pitchFamily="18" charset="0"/>
              </a:rPr>
              <a:t>Mortality remains high predominantly in rural areas where over 80% of Ethiopians live</a:t>
            </a:r>
          </a:p>
          <a:p>
            <a:r>
              <a:rPr lang="en-US" sz="2400" dirty="0">
                <a:latin typeface="Calibri" panose="020F0502020204030204" pitchFamily="34" charset="0"/>
                <a:cs typeface="Times New Roman" panose="02020603050405020304" pitchFamily="18" charset="0"/>
              </a:rPr>
              <a:t>Premature mortality remains a major concern in Ethiopia and maternal mortality is still high</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Most deaths still occur in the community away from health facilities</a:t>
            </a:r>
          </a:p>
          <a:p>
            <a:r>
              <a:rPr lang="en-US" sz="2400" dirty="0">
                <a:latin typeface="Calibri" panose="020F0502020204030204" pitchFamily="34" charset="0"/>
                <a:cs typeface="Times New Roman" panose="02020603050405020304" pitchFamily="18" charset="0"/>
              </a:rPr>
              <a:t>Inaccessibility and low usage of the health system, cost burden, and inadequacy lead to unregistered deaths at home without medical care.  </a:t>
            </a:r>
          </a:p>
          <a:p>
            <a:pPr>
              <a:lnSpc>
                <a:spcPct val="100000"/>
              </a:lnSpc>
            </a:pPr>
            <a:r>
              <a:rPr lang="en-US" sz="2400" dirty="0">
                <a:latin typeface="Calibri" panose="020F0502020204030204" pitchFamily="34" charset="0"/>
                <a:cs typeface="Times New Roman" panose="02020603050405020304" pitchFamily="18" charset="0"/>
              </a:rPr>
              <a:t>CRVS, the robust death identification, started in 2016 in Ethiopia</a:t>
            </a:r>
          </a:p>
        </p:txBody>
      </p:sp>
    </p:spTree>
    <p:extLst>
      <p:ext uri="{BB962C8B-B14F-4D97-AF65-F5344CB8AC3E}">
        <p14:creationId xmlns:p14="http://schemas.microsoft.com/office/powerpoint/2010/main" val="1352752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208D8-2C91-C273-2887-38C2ADA9E404}"/>
              </a:ext>
            </a:extLst>
          </p:cNvPr>
          <p:cNvSpPr>
            <a:spLocks noGrp="1"/>
          </p:cNvSpPr>
          <p:nvPr>
            <p:ph type="title"/>
          </p:nvPr>
        </p:nvSpPr>
        <p:spPr>
          <a:xfrm>
            <a:off x="838200" y="103695"/>
            <a:ext cx="10515600" cy="577343"/>
          </a:xfrm>
        </p:spPr>
        <p:txBody>
          <a:bodyPr>
            <a:normAutofit fontScale="90000"/>
          </a:bodyPr>
          <a:lstStyle/>
          <a:p>
            <a:r>
              <a:rPr lang="en-US" dirty="0"/>
              <a:t>Results</a:t>
            </a:r>
            <a:r>
              <a:rPr lang="en-US" sz="2700" b="1" dirty="0"/>
              <a:t>(</a:t>
            </a:r>
            <a:r>
              <a:rPr lang="en-US" sz="2200" b="1" dirty="0">
                <a:effectLst/>
                <a:latin typeface="Calibri" panose="020F0502020204030204" pitchFamily="34" charset="0"/>
                <a:ea typeface="Calibri" panose="020F0502020204030204" pitchFamily="34" charset="0"/>
                <a:cs typeface="Times New Roman" panose="02020603050405020304" pitchFamily="18" charset="0"/>
              </a:rPr>
              <a:t>Leading causes of death: tuberculosis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894B1785-800A-2EF2-475E-2A3B7026394C}"/>
              </a:ext>
            </a:extLst>
          </p:cNvPr>
          <p:cNvSpPr>
            <a:spLocks noGrp="1"/>
          </p:cNvSpPr>
          <p:nvPr>
            <p:ph sz="half" idx="1"/>
          </p:nvPr>
        </p:nvSpPr>
        <p:spPr>
          <a:xfrm>
            <a:off x="838200" y="810705"/>
            <a:ext cx="5181600" cy="5366258"/>
          </a:xfrm>
        </p:spPr>
        <p:txBody>
          <a:bodyPr>
            <a:norm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Overall, tuberculosis was the leading cause of death representing 8.5% of all deaths.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It was among the top ten leading cause for 1-59 month, and 5 to 14 years age groups.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For the 15-29 years and 30-69 years age groups, tuberculosis was among the top five causes of death.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Age specific mortality rates for tuberculosis capture this evidence in a J-shaped curve (figure 2).</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 The mortality rates increased significantly, for adults aged 45 to 59 years and rose steeply for older adults in the 60 to 69 year age range with similar rates of mortality for both males and females at all age groups.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risk of death from tuberculosis for age group 60-69 year was 2.8%.</a:t>
            </a:r>
          </a:p>
          <a:p>
            <a:endParaRPr lang="en-US" dirty="0"/>
          </a:p>
        </p:txBody>
      </p:sp>
      <p:pic>
        <p:nvPicPr>
          <p:cNvPr id="6" name="Content Placeholder 5">
            <a:extLst>
              <a:ext uri="{FF2B5EF4-FFF2-40B4-BE49-F238E27FC236}">
                <a16:creationId xmlns:a16="http://schemas.microsoft.com/office/drawing/2014/main" id="{7FF30615-9EF8-341E-3EB3-B5142CF28615}"/>
              </a:ext>
            </a:extLst>
          </p:cNvPr>
          <p:cNvPicPr>
            <a:picLocks noGrp="1" noChangeAspect="1"/>
          </p:cNvPicPr>
          <p:nvPr>
            <p:ph sz="half" idx="2"/>
          </p:nvPr>
        </p:nvPicPr>
        <p:blipFill>
          <a:blip r:embed="rId2"/>
          <a:stretch>
            <a:fillRect/>
          </a:stretch>
        </p:blipFill>
        <p:spPr>
          <a:xfrm>
            <a:off x="5542961" y="810704"/>
            <a:ext cx="6451967" cy="5099901"/>
          </a:xfrm>
        </p:spPr>
      </p:pic>
    </p:spTree>
    <p:extLst>
      <p:ext uri="{BB962C8B-B14F-4D97-AF65-F5344CB8AC3E}">
        <p14:creationId xmlns:p14="http://schemas.microsoft.com/office/powerpoint/2010/main" val="169122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1831C-D427-EE74-C64F-6290E63F0637}"/>
              </a:ext>
            </a:extLst>
          </p:cNvPr>
          <p:cNvSpPr>
            <a:spLocks noGrp="1"/>
          </p:cNvSpPr>
          <p:nvPr>
            <p:ph type="title"/>
          </p:nvPr>
        </p:nvSpPr>
        <p:spPr>
          <a:xfrm>
            <a:off x="838200" y="365126"/>
            <a:ext cx="10515600" cy="747238"/>
          </a:xfrm>
        </p:spPr>
        <p:txBody>
          <a:bodyPr/>
          <a:lstStyle/>
          <a:p>
            <a:r>
              <a:rPr lang="en-US" dirty="0"/>
              <a:t>Results</a:t>
            </a:r>
            <a:r>
              <a:rPr lang="en-US" sz="2000" dirty="0"/>
              <a:t>(</a:t>
            </a:r>
            <a:r>
              <a:rPr lang="en-US" sz="2000" b="1" dirty="0">
                <a:effectLst/>
                <a:latin typeface="Calibri" panose="020F0502020204030204" pitchFamily="34" charset="0"/>
                <a:ea typeface="Calibri" panose="020F0502020204030204" pitchFamily="34" charset="0"/>
                <a:cs typeface="Times New Roman" panose="02020603050405020304" pitchFamily="18" charset="0"/>
              </a:rPr>
              <a:t>Leading causes of death: suicide) </a:t>
            </a:r>
            <a:endParaRPr lang="en-US" dirty="0"/>
          </a:p>
        </p:txBody>
      </p:sp>
      <p:sp>
        <p:nvSpPr>
          <p:cNvPr id="3" name="Content Placeholder 2">
            <a:extLst>
              <a:ext uri="{FF2B5EF4-FFF2-40B4-BE49-F238E27FC236}">
                <a16:creationId xmlns:a16="http://schemas.microsoft.com/office/drawing/2014/main" id="{5CF90239-4563-DDF0-CADC-73BAA6268674}"/>
              </a:ext>
            </a:extLst>
          </p:cNvPr>
          <p:cNvSpPr>
            <a:spLocks noGrp="1"/>
          </p:cNvSpPr>
          <p:nvPr>
            <p:ph sz="half" idx="1"/>
          </p:nvPr>
        </p:nvSpPr>
        <p:spPr>
          <a:xfrm>
            <a:off x="838200" y="1527142"/>
            <a:ext cx="5181600" cy="5052765"/>
          </a:xfrm>
        </p:spPr>
        <p:txBody>
          <a:bodyPr>
            <a:normAutofit lnSpcReduction="10000"/>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Excluding children under age 5 years, suicide (self-inflicted injury) was the second leading cause of death accounting for about 7.5% of all deaths.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 age specific mortality curve for suicide shows mortality rates were lowest among children aged 5-14 years with peaks among young adults (15-29 years) for whom suicide was the leading cause of death.</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 mortality rates decreased for age group 30-44 years before rising for adults aged 45-59 years and increasing further for those aged 60-69 years (Figure 3). </a:t>
            </a: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 risk of death from suicide for age group 15-29 and 60-69 years were 0.8% and 0.9% separately. Deaths attributed to suicide were highest among older adults and among males than females.</a:t>
            </a:r>
          </a:p>
          <a:p>
            <a:endParaRPr lang="en-US" dirty="0"/>
          </a:p>
        </p:txBody>
      </p:sp>
      <p:pic>
        <p:nvPicPr>
          <p:cNvPr id="6" name="Content Placeholder 5">
            <a:extLst>
              <a:ext uri="{FF2B5EF4-FFF2-40B4-BE49-F238E27FC236}">
                <a16:creationId xmlns:a16="http://schemas.microsoft.com/office/drawing/2014/main" id="{A26DFA10-A4E5-8799-CE99-6D21AD9472C7}"/>
              </a:ext>
            </a:extLst>
          </p:cNvPr>
          <p:cNvPicPr>
            <a:picLocks noGrp="1" noChangeAspect="1"/>
          </p:cNvPicPr>
          <p:nvPr>
            <p:ph sz="half" idx="2"/>
          </p:nvPr>
        </p:nvPicPr>
        <p:blipFill>
          <a:blip r:embed="rId2"/>
          <a:stretch>
            <a:fillRect/>
          </a:stretch>
        </p:blipFill>
        <p:spPr>
          <a:xfrm>
            <a:off x="6172200" y="254523"/>
            <a:ext cx="5780988" cy="6325385"/>
          </a:xfrm>
        </p:spPr>
      </p:pic>
    </p:spTree>
    <p:extLst>
      <p:ext uri="{BB962C8B-B14F-4D97-AF65-F5344CB8AC3E}">
        <p14:creationId xmlns:p14="http://schemas.microsoft.com/office/powerpoint/2010/main" val="3024951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A2355-D98E-EA2E-A07D-8EE81B12FFF2}"/>
              </a:ext>
            </a:extLst>
          </p:cNvPr>
          <p:cNvSpPr>
            <a:spLocks noGrp="1"/>
          </p:cNvSpPr>
          <p:nvPr>
            <p:ph type="title"/>
          </p:nvPr>
        </p:nvSpPr>
        <p:spPr>
          <a:xfrm>
            <a:off x="122549" y="212103"/>
            <a:ext cx="11231252" cy="381787"/>
          </a:xfrm>
        </p:spPr>
        <p:txBody>
          <a:bodyPr>
            <a:normAutofit fontScale="90000"/>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Compare Ethiopia estimates with WHO estimates of cause-specific mortality</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AE73817-D202-3BAB-4458-4FB8657F68C2}"/>
              </a:ext>
            </a:extLst>
          </p:cNvPr>
          <p:cNvSpPr>
            <a:spLocks noGrp="1"/>
          </p:cNvSpPr>
          <p:nvPr>
            <p:ph sz="half" idx="1"/>
          </p:nvPr>
        </p:nvSpPr>
        <p:spPr>
          <a:xfrm>
            <a:off x="762785" y="455283"/>
            <a:ext cx="5181600" cy="6190614"/>
          </a:xfrm>
        </p:spPr>
        <p:txBody>
          <a:bodyPr>
            <a:normAutofit fontScale="92500" lnSpcReduction="1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Mortality estimates for Ethiopia’s VERA were compared with estimates from WHO cause specific mortality.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We found comparable proportions between WHO and VERA estimates except for some categories where estimates diverged.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WHO underestimated the proportion of deaths attributable to injuries.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Suicides estimates for Ethiopia VERA (36 306) were six times the estimate from WHO GHE (5909).</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Likewise, the WHO estimates were lower for interpersonal violence with only 1.7% of deaths attributed to this cause compared to 4.3% in the VERA records.</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Sexually transmitted infections estimates were twice that from WHO with 28 431 (4.9%) from VERA compared to 16 710 (2.9%). </a:t>
            </a:r>
          </a:p>
          <a:p>
            <a:endParaRPr lang="en-US" dirty="0"/>
          </a:p>
        </p:txBody>
      </p:sp>
      <p:graphicFrame>
        <p:nvGraphicFramePr>
          <p:cNvPr id="5" name="Content Placeholder 4">
            <a:extLst>
              <a:ext uri="{FF2B5EF4-FFF2-40B4-BE49-F238E27FC236}">
                <a16:creationId xmlns:a16="http://schemas.microsoft.com/office/drawing/2014/main" id="{466618A4-43B9-F921-826C-C9F8D4BB4A57}"/>
              </a:ext>
            </a:extLst>
          </p:cNvPr>
          <p:cNvGraphicFramePr>
            <a:graphicFrameLocks noGrp="1"/>
          </p:cNvGraphicFramePr>
          <p:nvPr>
            <p:ph sz="half" idx="2"/>
            <p:extLst>
              <p:ext uri="{D42A27DB-BD31-4B8C-83A1-F6EECF244321}">
                <p14:modId xmlns:p14="http://schemas.microsoft.com/office/powerpoint/2010/main" val="2264885604"/>
              </p:ext>
            </p:extLst>
          </p:nvPr>
        </p:nvGraphicFramePr>
        <p:xfrm>
          <a:off x="6420014" y="0"/>
          <a:ext cx="5574023" cy="6703441"/>
        </p:xfrm>
        <a:graphic>
          <a:graphicData uri="http://schemas.openxmlformats.org/drawingml/2006/table">
            <a:tbl>
              <a:tblPr firstRow="1" firstCol="1" bandRow="1">
                <a:tableStyleId>{5C22544A-7EE6-4342-B048-85BDC9FD1C3A}</a:tableStyleId>
              </a:tblPr>
              <a:tblGrid>
                <a:gridCol w="2613153">
                  <a:extLst>
                    <a:ext uri="{9D8B030D-6E8A-4147-A177-3AD203B41FA5}">
                      <a16:colId xmlns:a16="http://schemas.microsoft.com/office/drawing/2014/main" val="2832409637"/>
                    </a:ext>
                  </a:extLst>
                </a:gridCol>
                <a:gridCol w="1390871">
                  <a:extLst>
                    <a:ext uri="{9D8B030D-6E8A-4147-A177-3AD203B41FA5}">
                      <a16:colId xmlns:a16="http://schemas.microsoft.com/office/drawing/2014/main" val="164023697"/>
                    </a:ext>
                  </a:extLst>
                </a:gridCol>
                <a:gridCol w="1569999">
                  <a:extLst>
                    <a:ext uri="{9D8B030D-6E8A-4147-A177-3AD203B41FA5}">
                      <a16:colId xmlns:a16="http://schemas.microsoft.com/office/drawing/2014/main" val="839686628"/>
                    </a:ext>
                  </a:extLst>
                </a:gridCol>
              </a:tblGrid>
              <a:tr h="268578">
                <a:tc>
                  <a:txBody>
                    <a:bodyPr/>
                    <a:lstStyle/>
                    <a:p>
                      <a:pPr marL="0" marR="0">
                        <a:lnSpc>
                          <a:spcPct val="107000"/>
                        </a:lnSpc>
                        <a:spcBef>
                          <a:spcPts val="0"/>
                        </a:spcBef>
                        <a:spcAft>
                          <a:spcPts val="0"/>
                        </a:spcAft>
                      </a:pPr>
                      <a:r>
                        <a:rPr lang="en-US" sz="1300">
                          <a:effectLst/>
                        </a:rPr>
                        <a:t>Cause of death</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ctr"/>
                </a:tc>
                <a:tc>
                  <a:txBody>
                    <a:bodyPr/>
                    <a:lstStyle/>
                    <a:p>
                      <a:pPr marL="0" marR="0">
                        <a:lnSpc>
                          <a:spcPct val="107000"/>
                        </a:lnSpc>
                        <a:spcBef>
                          <a:spcPts val="0"/>
                        </a:spcBef>
                        <a:spcAft>
                          <a:spcPts val="0"/>
                        </a:spcAft>
                      </a:pPr>
                      <a:r>
                        <a:rPr lang="en-US" sz="1300">
                          <a:effectLst/>
                        </a:rPr>
                        <a:t>Ethiopia total deaths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nSpc>
                          <a:spcPct val="107000"/>
                        </a:lnSpc>
                        <a:spcBef>
                          <a:spcPts val="0"/>
                        </a:spcBef>
                        <a:spcAft>
                          <a:spcPts val="0"/>
                        </a:spcAft>
                      </a:pPr>
                      <a:r>
                        <a:rPr lang="en-US" sz="1300">
                          <a:effectLst/>
                        </a:rPr>
                        <a:t>WHO adjusted total deaths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1408656888"/>
                  </a:ext>
                </a:extLst>
              </a:tr>
              <a:tr h="165438">
                <a:tc>
                  <a:txBody>
                    <a:bodyPr/>
                    <a:lstStyle/>
                    <a:p>
                      <a:pPr marL="0" marR="0">
                        <a:lnSpc>
                          <a:spcPct val="107000"/>
                        </a:lnSpc>
                        <a:spcBef>
                          <a:spcPts val="0"/>
                        </a:spcBef>
                        <a:spcAft>
                          <a:spcPts val="0"/>
                        </a:spcAft>
                      </a:pPr>
                      <a:r>
                        <a:rPr lang="en-US" sz="1300">
                          <a:effectLst/>
                        </a:rPr>
                        <a:t>All Causes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ctr"/>
                </a:tc>
                <a:tc>
                  <a:txBody>
                    <a:bodyPr/>
                    <a:lstStyle/>
                    <a:p>
                      <a:pPr marL="0" marR="0" algn="ctr">
                        <a:lnSpc>
                          <a:spcPct val="107000"/>
                        </a:lnSpc>
                        <a:spcBef>
                          <a:spcPts val="0"/>
                        </a:spcBef>
                        <a:spcAft>
                          <a:spcPts val="0"/>
                        </a:spcAft>
                      </a:pPr>
                      <a:r>
                        <a:rPr lang="en-US" sz="1300">
                          <a:effectLst/>
                        </a:rPr>
                        <a:t>575566 (100)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575566 (100)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2451599518"/>
                  </a:ext>
                </a:extLst>
              </a:tr>
              <a:tr h="165438">
                <a:tc>
                  <a:txBody>
                    <a:bodyPr/>
                    <a:lstStyle/>
                    <a:p>
                      <a:pPr marL="0" marR="0">
                        <a:lnSpc>
                          <a:spcPct val="107000"/>
                        </a:lnSpc>
                        <a:spcBef>
                          <a:spcPts val="0"/>
                        </a:spcBef>
                        <a:spcAft>
                          <a:spcPts val="0"/>
                        </a:spcAft>
                      </a:pPr>
                      <a:r>
                        <a:rPr lang="en-US" sz="1300" dirty="0">
                          <a:effectLst/>
                        </a:rPr>
                        <a:t>I. Communicable, maternal, perinatal, &amp; nutritional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285312 (49.6)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306158 (53.2)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1955268061"/>
                  </a:ext>
                </a:extLst>
              </a:tr>
              <a:tr h="165438">
                <a:tc>
                  <a:txBody>
                    <a:bodyPr/>
                    <a:lstStyle/>
                    <a:p>
                      <a:pPr marL="0" marR="0" indent="127000">
                        <a:lnSpc>
                          <a:spcPct val="107000"/>
                        </a:lnSpc>
                        <a:spcBef>
                          <a:spcPts val="0"/>
                        </a:spcBef>
                        <a:spcAft>
                          <a:spcPts val="0"/>
                        </a:spcAft>
                      </a:pPr>
                      <a:r>
                        <a:rPr lang="en-US" sz="1300">
                          <a:effectLst/>
                        </a:rPr>
                        <a:t>Tuberculosis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38874 (6.8)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25760 (4.5)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648676720"/>
                  </a:ext>
                </a:extLst>
              </a:tr>
              <a:tr h="165438">
                <a:tc>
                  <a:txBody>
                    <a:bodyPr/>
                    <a:lstStyle/>
                    <a:p>
                      <a:pPr marL="0" marR="0" indent="127000">
                        <a:lnSpc>
                          <a:spcPct val="107000"/>
                        </a:lnSpc>
                        <a:spcBef>
                          <a:spcPts val="0"/>
                        </a:spcBef>
                        <a:spcAft>
                          <a:spcPts val="0"/>
                        </a:spcAft>
                      </a:pPr>
                      <a:r>
                        <a:rPr lang="en-US" sz="1300">
                          <a:effectLst/>
                        </a:rPr>
                        <a:t>Sexually-transmitted infections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28431 (4.9)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16710 (2.9)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1485279257"/>
                  </a:ext>
                </a:extLst>
              </a:tr>
              <a:tr h="165438">
                <a:tc>
                  <a:txBody>
                    <a:bodyPr/>
                    <a:lstStyle/>
                    <a:p>
                      <a:pPr marL="0" marR="0" indent="127000">
                        <a:lnSpc>
                          <a:spcPct val="107000"/>
                        </a:lnSpc>
                        <a:spcBef>
                          <a:spcPts val="0"/>
                        </a:spcBef>
                        <a:spcAft>
                          <a:spcPts val="0"/>
                        </a:spcAft>
                      </a:pPr>
                      <a:r>
                        <a:rPr lang="en-US" sz="1300">
                          <a:effectLst/>
                        </a:rPr>
                        <a:t>Diarrhoea</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29337 (5.1)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39842 (6.9)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2166701330"/>
                  </a:ext>
                </a:extLst>
              </a:tr>
              <a:tr h="165438">
                <a:tc>
                  <a:txBody>
                    <a:bodyPr/>
                    <a:lstStyle/>
                    <a:p>
                      <a:pPr marL="0" marR="0" indent="127000">
                        <a:lnSpc>
                          <a:spcPct val="107000"/>
                        </a:lnSpc>
                        <a:spcBef>
                          <a:spcPts val="0"/>
                        </a:spcBef>
                        <a:spcAft>
                          <a:spcPts val="0"/>
                        </a:spcAft>
                      </a:pPr>
                      <a:r>
                        <a:rPr lang="en-US" sz="1300">
                          <a:effectLst/>
                        </a:rPr>
                        <a:t>Meningitis/encephalitis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17358 (3)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13554 (2.4)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2440802259"/>
                  </a:ext>
                </a:extLst>
              </a:tr>
              <a:tr h="165438">
                <a:tc>
                  <a:txBody>
                    <a:bodyPr/>
                    <a:lstStyle/>
                    <a:p>
                      <a:pPr marL="0" marR="0" indent="127000">
                        <a:lnSpc>
                          <a:spcPct val="107000"/>
                        </a:lnSpc>
                        <a:spcBef>
                          <a:spcPts val="0"/>
                        </a:spcBef>
                        <a:spcAft>
                          <a:spcPts val="0"/>
                        </a:spcAft>
                      </a:pPr>
                      <a:r>
                        <a:rPr lang="en-US" sz="1300">
                          <a:effectLst/>
                        </a:rPr>
                        <a:t>Malaria</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3234 (0.6)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6710 (1.2)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104335848"/>
                  </a:ext>
                </a:extLst>
              </a:tr>
              <a:tr h="165438">
                <a:tc>
                  <a:txBody>
                    <a:bodyPr/>
                    <a:lstStyle/>
                    <a:p>
                      <a:pPr marL="0" marR="0" indent="127000">
                        <a:lnSpc>
                          <a:spcPct val="107000"/>
                        </a:lnSpc>
                        <a:spcBef>
                          <a:spcPts val="0"/>
                        </a:spcBef>
                        <a:spcAft>
                          <a:spcPts val="0"/>
                        </a:spcAft>
                      </a:pPr>
                      <a:r>
                        <a:rPr lang="en-US" sz="1300">
                          <a:effectLst/>
                        </a:rPr>
                        <a:t>Respiratory infections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55353 (9.6)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53157 (9.2)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752309322"/>
                  </a:ext>
                </a:extLst>
              </a:tr>
              <a:tr h="165438">
                <a:tc>
                  <a:txBody>
                    <a:bodyPr/>
                    <a:lstStyle/>
                    <a:p>
                      <a:pPr marL="0" marR="0" indent="127000">
                        <a:lnSpc>
                          <a:spcPct val="107000"/>
                        </a:lnSpc>
                        <a:spcBef>
                          <a:spcPts val="0"/>
                        </a:spcBef>
                        <a:spcAft>
                          <a:spcPts val="0"/>
                        </a:spcAft>
                      </a:pPr>
                      <a:r>
                        <a:rPr lang="en-US" sz="1300">
                          <a:effectLst/>
                        </a:rPr>
                        <a:t>Other infectious and parasitic</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22603 (3.9)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28206 (4.9)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2035744946"/>
                  </a:ext>
                </a:extLst>
              </a:tr>
              <a:tr h="165438">
                <a:tc>
                  <a:txBody>
                    <a:bodyPr/>
                    <a:lstStyle/>
                    <a:p>
                      <a:pPr marL="0" marR="0">
                        <a:lnSpc>
                          <a:spcPct val="107000"/>
                        </a:lnSpc>
                        <a:spcBef>
                          <a:spcPts val="0"/>
                        </a:spcBef>
                        <a:spcAft>
                          <a:spcPts val="0"/>
                        </a:spcAft>
                      </a:pPr>
                      <a:r>
                        <a:rPr lang="en-US" sz="1300">
                          <a:effectLst/>
                        </a:rPr>
                        <a:t>     Maternal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10946 (1.9)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11326 (2)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835413722"/>
                  </a:ext>
                </a:extLst>
              </a:tr>
              <a:tr h="165438">
                <a:tc>
                  <a:txBody>
                    <a:bodyPr/>
                    <a:lstStyle/>
                    <a:p>
                      <a:pPr marL="0" marR="0" indent="127000">
                        <a:lnSpc>
                          <a:spcPct val="107000"/>
                        </a:lnSpc>
                        <a:spcBef>
                          <a:spcPts val="0"/>
                        </a:spcBef>
                        <a:spcAft>
                          <a:spcPts val="0"/>
                        </a:spcAft>
                      </a:pPr>
                      <a:r>
                        <a:rPr lang="en-US" sz="1300">
                          <a:effectLst/>
                        </a:rPr>
                        <a:t>Perinatal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69922 (12.1)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101109 (17.6)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1783289105"/>
                  </a:ext>
                </a:extLst>
              </a:tr>
              <a:tr h="173709">
                <a:tc>
                  <a:txBody>
                    <a:bodyPr/>
                    <a:lstStyle/>
                    <a:p>
                      <a:pPr marL="0" marR="0" indent="127000">
                        <a:lnSpc>
                          <a:spcPct val="107000"/>
                        </a:lnSpc>
                        <a:spcBef>
                          <a:spcPts val="0"/>
                        </a:spcBef>
                        <a:spcAft>
                          <a:spcPts val="0"/>
                        </a:spcAft>
                      </a:pPr>
                      <a:r>
                        <a:rPr lang="en-US" sz="1300">
                          <a:effectLst/>
                        </a:rPr>
                        <a:t>Nutritional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3398 (0.6)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8181 (1.4)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906170656"/>
                  </a:ext>
                </a:extLst>
              </a:tr>
              <a:tr h="165438">
                <a:tc>
                  <a:txBody>
                    <a:bodyPr/>
                    <a:lstStyle/>
                    <a:p>
                      <a:pPr marL="0" marR="0">
                        <a:lnSpc>
                          <a:spcPct val="107000"/>
                        </a:lnSpc>
                        <a:spcBef>
                          <a:spcPts val="0"/>
                        </a:spcBef>
                        <a:spcAft>
                          <a:spcPts val="0"/>
                        </a:spcAft>
                      </a:pPr>
                      <a:r>
                        <a:rPr lang="en-US" sz="1300">
                          <a:effectLst/>
                        </a:rPr>
                        <a:t>II. Non-communicable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142133 (24.7)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190613 (33.1)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567977302"/>
                  </a:ext>
                </a:extLst>
              </a:tr>
              <a:tr h="165438">
                <a:tc>
                  <a:txBody>
                    <a:bodyPr/>
                    <a:lstStyle/>
                    <a:p>
                      <a:pPr marL="0" marR="0">
                        <a:lnSpc>
                          <a:spcPct val="107000"/>
                        </a:lnSpc>
                        <a:spcBef>
                          <a:spcPts val="0"/>
                        </a:spcBef>
                        <a:spcAft>
                          <a:spcPts val="0"/>
                        </a:spcAft>
                      </a:pPr>
                      <a:r>
                        <a:rPr lang="en-US" sz="1300">
                          <a:effectLst/>
                        </a:rPr>
                        <a:t>     Cancers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42820 (7.4)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52181 (9.1)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2842141303"/>
                  </a:ext>
                </a:extLst>
              </a:tr>
              <a:tr h="165438">
                <a:tc>
                  <a:txBody>
                    <a:bodyPr/>
                    <a:lstStyle/>
                    <a:p>
                      <a:pPr marL="0" marR="0">
                        <a:lnSpc>
                          <a:spcPct val="107000"/>
                        </a:lnSpc>
                        <a:spcBef>
                          <a:spcPts val="0"/>
                        </a:spcBef>
                        <a:spcAft>
                          <a:spcPts val="0"/>
                        </a:spcAft>
                      </a:pPr>
                      <a:r>
                        <a:rPr lang="en-US" sz="1300">
                          <a:effectLst/>
                        </a:rPr>
                        <a:t>     Diabetes, endocrine, and immune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4315 (0.7)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11083 (1.9)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988131547"/>
                  </a:ext>
                </a:extLst>
              </a:tr>
              <a:tr h="165438">
                <a:tc>
                  <a:txBody>
                    <a:bodyPr/>
                    <a:lstStyle/>
                    <a:p>
                      <a:pPr marL="0" marR="0" indent="127000">
                        <a:lnSpc>
                          <a:spcPct val="107000"/>
                        </a:lnSpc>
                        <a:spcBef>
                          <a:spcPts val="0"/>
                        </a:spcBef>
                        <a:spcAft>
                          <a:spcPts val="0"/>
                        </a:spcAft>
                      </a:pPr>
                      <a:r>
                        <a:rPr lang="en-US" sz="1300">
                          <a:effectLst/>
                        </a:rPr>
                        <a:t>Epilepsy</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6828 (1.2)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1657 (0.3)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1244942438"/>
                  </a:ext>
                </a:extLst>
              </a:tr>
              <a:tr h="165438">
                <a:tc>
                  <a:txBody>
                    <a:bodyPr/>
                    <a:lstStyle/>
                    <a:p>
                      <a:pPr marL="0" marR="0" indent="127000">
                        <a:lnSpc>
                          <a:spcPct val="107000"/>
                        </a:lnSpc>
                        <a:spcBef>
                          <a:spcPts val="0"/>
                        </a:spcBef>
                        <a:spcAft>
                          <a:spcPts val="0"/>
                        </a:spcAft>
                      </a:pPr>
                      <a:r>
                        <a:rPr lang="en-US" sz="1300">
                          <a:effectLst/>
                        </a:rPr>
                        <a:t>Rheumatic heart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286 (0)</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1085 (0.2)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103737400"/>
                  </a:ext>
                </a:extLst>
              </a:tr>
              <a:tr h="165438">
                <a:tc>
                  <a:txBody>
                    <a:bodyPr/>
                    <a:lstStyle/>
                    <a:p>
                      <a:pPr marL="0" marR="0" indent="127000">
                        <a:lnSpc>
                          <a:spcPct val="107000"/>
                        </a:lnSpc>
                        <a:spcBef>
                          <a:spcPts val="0"/>
                        </a:spcBef>
                        <a:spcAft>
                          <a:spcPts val="0"/>
                        </a:spcAft>
                      </a:pPr>
                      <a:r>
                        <a:rPr lang="en-US" sz="1300">
                          <a:effectLst/>
                        </a:rPr>
                        <a:t>Stroke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13994 (2.4)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19861 (3.5)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262643738"/>
                  </a:ext>
                </a:extLst>
              </a:tr>
              <a:tr h="165438">
                <a:tc>
                  <a:txBody>
                    <a:bodyPr/>
                    <a:lstStyle/>
                    <a:p>
                      <a:pPr marL="0" marR="0" indent="127000">
                        <a:lnSpc>
                          <a:spcPct val="107000"/>
                        </a:lnSpc>
                        <a:spcBef>
                          <a:spcPts val="0"/>
                        </a:spcBef>
                        <a:spcAft>
                          <a:spcPts val="0"/>
                        </a:spcAft>
                      </a:pPr>
                      <a:r>
                        <a:rPr lang="en-US" sz="1300">
                          <a:effectLst/>
                        </a:rPr>
                        <a:t>Ischemic heart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29407 (5.1)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18503 (3.2)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1706418958"/>
                  </a:ext>
                </a:extLst>
              </a:tr>
              <a:tr h="165438">
                <a:tc>
                  <a:txBody>
                    <a:bodyPr/>
                    <a:lstStyle/>
                    <a:p>
                      <a:pPr marL="0" marR="0">
                        <a:lnSpc>
                          <a:spcPct val="107000"/>
                        </a:lnSpc>
                        <a:spcBef>
                          <a:spcPts val="0"/>
                        </a:spcBef>
                        <a:spcAft>
                          <a:spcPts val="0"/>
                        </a:spcAft>
                      </a:pPr>
                      <a:r>
                        <a:rPr lang="en-US" sz="1300">
                          <a:effectLst/>
                        </a:rPr>
                        <a:t>    Chronic respiratory</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4366 (0.8)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9131 (1.6)</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696031699"/>
                  </a:ext>
                </a:extLst>
              </a:tr>
              <a:tr h="165438">
                <a:tc>
                  <a:txBody>
                    <a:bodyPr/>
                    <a:lstStyle/>
                    <a:p>
                      <a:pPr marL="0" marR="0" indent="127000">
                        <a:lnSpc>
                          <a:spcPct val="107000"/>
                        </a:lnSpc>
                        <a:spcBef>
                          <a:spcPts val="0"/>
                        </a:spcBef>
                        <a:spcAft>
                          <a:spcPts val="0"/>
                        </a:spcAft>
                      </a:pPr>
                      <a:r>
                        <a:rPr lang="en-US" sz="1300">
                          <a:effectLst/>
                        </a:rPr>
                        <a:t>Other digestive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5364 (0.9)</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2150 (0.4)</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614711961"/>
                  </a:ext>
                </a:extLst>
              </a:tr>
              <a:tr h="165438">
                <a:tc>
                  <a:txBody>
                    <a:bodyPr/>
                    <a:lstStyle/>
                    <a:p>
                      <a:pPr marL="0" marR="0" indent="127000">
                        <a:lnSpc>
                          <a:spcPct val="107000"/>
                        </a:lnSpc>
                        <a:spcBef>
                          <a:spcPts val="0"/>
                        </a:spcBef>
                        <a:spcAft>
                          <a:spcPts val="0"/>
                        </a:spcAft>
                      </a:pPr>
                      <a:r>
                        <a:rPr lang="en-US" sz="1300">
                          <a:effectLst/>
                        </a:rPr>
                        <a:t>Renal failure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17425 (3)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6945 (1.2)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4153505123"/>
                  </a:ext>
                </a:extLst>
              </a:tr>
              <a:tr h="173709">
                <a:tc>
                  <a:txBody>
                    <a:bodyPr/>
                    <a:lstStyle/>
                    <a:p>
                      <a:pPr marL="0" marR="0">
                        <a:lnSpc>
                          <a:spcPct val="107000"/>
                        </a:lnSpc>
                        <a:spcBef>
                          <a:spcPts val="0"/>
                        </a:spcBef>
                        <a:spcAft>
                          <a:spcPts val="0"/>
                        </a:spcAft>
                      </a:pPr>
                      <a:r>
                        <a:rPr lang="en-US" sz="1300">
                          <a:effectLst/>
                        </a:rPr>
                        <a:t>    Congenital anomalies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4050 (0.7)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19931 (3.5)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913560040"/>
                  </a:ext>
                </a:extLst>
              </a:tr>
              <a:tr h="165438">
                <a:tc>
                  <a:txBody>
                    <a:bodyPr/>
                    <a:lstStyle/>
                    <a:p>
                      <a:pPr marL="0" marR="0">
                        <a:lnSpc>
                          <a:spcPct val="107000"/>
                        </a:lnSpc>
                        <a:spcBef>
                          <a:spcPts val="0"/>
                        </a:spcBef>
                        <a:spcAft>
                          <a:spcPts val="0"/>
                        </a:spcAft>
                      </a:pPr>
                      <a:r>
                        <a:rPr lang="en-US" sz="1300">
                          <a:effectLst/>
                        </a:rPr>
                        <a:t>III. Injuries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138708 (24.1)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78793 (13.7)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632386500"/>
                  </a:ext>
                </a:extLst>
              </a:tr>
              <a:tr h="165438">
                <a:tc>
                  <a:txBody>
                    <a:bodyPr/>
                    <a:lstStyle/>
                    <a:p>
                      <a:pPr marL="0" marR="0">
                        <a:lnSpc>
                          <a:spcPct val="107000"/>
                        </a:lnSpc>
                        <a:spcBef>
                          <a:spcPts val="0"/>
                        </a:spcBef>
                        <a:spcAft>
                          <a:spcPts val="0"/>
                        </a:spcAft>
                      </a:pPr>
                      <a:r>
                        <a:rPr lang="en-US" sz="1300">
                          <a:effectLst/>
                        </a:rPr>
                        <a:t>    Road traffic accidents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21252 (3.7)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32830 (5.7)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2269877626"/>
                  </a:ext>
                </a:extLst>
              </a:tr>
              <a:tr h="165438">
                <a:tc>
                  <a:txBody>
                    <a:bodyPr/>
                    <a:lstStyle/>
                    <a:p>
                      <a:pPr marL="0" marR="0">
                        <a:lnSpc>
                          <a:spcPct val="107000"/>
                        </a:lnSpc>
                        <a:spcBef>
                          <a:spcPts val="0"/>
                        </a:spcBef>
                        <a:spcAft>
                          <a:spcPts val="0"/>
                        </a:spcAft>
                      </a:pPr>
                      <a:r>
                        <a:rPr lang="en-US" sz="1300">
                          <a:effectLst/>
                        </a:rPr>
                        <a:t>    Falls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18509 (3.2)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2682 (0.5)</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606962676"/>
                  </a:ext>
                </a:extLst>
              </a:tr>
              <a:tr h="165438">
                <a:tc>
                  <a:txBody>
                    <a:bodyPr/>
                    <a:lstStyle/>
                    <a:p>
                      <a:pPr marL="0" marR="0">
                        <a:lnSpc>
                          <a:spcPct val="107000"/>
                        </a:lnSpc>
                        <a:spcBef>
                          <a:spcPts val="0"/>
                        </a:spcBef>
                        <a:spcAft>
                          <a:spcPts val="0"/>
                        </a:spcAft>
                      </a:pPr>
                      <a:r>
                        <a:rPr lang="en-US" sz="1300">
                          <a:effectLst/>
                        </a:rPr>
                        <a:t>    Drowning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10444 (1.8)</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3752 (0.7)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707520311"/>
                  </a:ext>
                </a:extLst>
              </a:tr>
              <a:tr h="165438">
                <a:tc>
                  <a:txBody>
                    <a:bodyPr/>
                    <a:lstStyle/>
                    <a:p>
                      <a:pPr marL="0" marR="0">
                        <a:lnSpc>
                          <a:spcPct val="107000"/>
                        </a:lnSpc>
                        <a:spcBef>
                          <a:spcPts val="0"/>
                        </a:spcBef>
                        <a:spcAft>
                          <a:spcPts val="0"/>
                        </a:spcAft>
                      </a:pPr>
                      <a:r>
                        <a:rPr lang="en-US" sz="1300">
                          <a:effectLst/>
                        </a:rPr>
                        <a:t>    Venomous deaths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878 (0.2)</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4030 (0.7)</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41404301"/>
                  </a:ext>
                </a:extLst>
              </a:tr>
              <a:tr h="165438">
                <a:tc>
                  <a:txBody>
                    <a:bodyPr/>
                    <a:lstStyle/>
                    <a:p>
                      <a:pPr marL="0" marR="0">
                        <a:lnSpc>
                          <a:spcPct val="107000"/>
                        </a:lnSpc>
                        <a:spcBef>
                          <a:spcPts val="0"/>
                        </a:spcBef>
                        <a:spcAft>
                          <a:spcPts val="0"/>
                        </a:spcAft>
                      </a:pPr>
                      <a:r>
                        <a:rPr lang="en-US" sz="1300">
                          <a:effectLst/>
                        </a:rPr>
                        <a:t>    Suicide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36306 (6.3)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a:effectLst/>
                        </a:rPr>
                        <a:t>5909 (1)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2066727369"/>
                  </a:ext>
                </a:extLst>
              </a:tr>
              <a:tr h="173709">
                <a:tc>
                  <a:txBody>
                    <a:bodyPr/>
                    <a:lstStyle/>
                    <a:p>
                      <a:pPr marL="0" marR="0">
                        <a:lnSpc>
                          <a:spcPct val="107000"/>
                        </a:lnSpc>
                        <a:spcBef>
                          <a:spcPts val="0"/>
                        </a:spcBef>
                        <a:spcAft>
                          <a:spcPts val="0"/>
                        </a:spcAft>
                      </a:pPr>
                      <a:r>
                        <a:rPr lang="en-US" sz="1300" dirty="0">
                          <a:effectLst/>
                        </a:rPr>
                        <a:t>    Interpersonal violence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tc>
                <a:tc>
                  <a:txBody>
                    <a:bodyPr/>
                    <a:lstStyle/>
                    <a:p>
                      <a:pPr marL="0" marR="0" algn="ctr">
                        <a:lnSpc>
                          <a:spcPct val="107000"/>
                        </a:lnSpc>
                        <a:spcBef>
                          <a:spcPts val="0"/>
                        </a:spcBef>
                        <a:spcAft>
                          <a:spcPts val="0"/>
                        </a:spcAft>
                      </a:pPr>
                      <a:r>
                        <a:rPr lang="en-US" sz="1300">
                          <a:effectLst/>
                        </a:rPr>
                        <a:t>24600 (4.3)</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tc>
                  <a:txBody>
                    <a:bodyPr/>
                    <a:lstStyle/>
                    <a:p>
                      <a:pPr marL="0" marR="0" algn="ctr">
                        <a:lnSpc>
                          <a:spcPct val="107000"/>
                        </a:lnSpc>
                        <a:spcBef>
                          <a:spcPts val="0"/>
                        </a:spcBef>
                        <a:spcAft>
                          <a:spcPts val="0"/>
                        </a:spcAft>
                      </a:pPr>
                      <a:r>
                        <a:rPr lang="en-US" sz="1300" dirty="0">
                          <a:effectLst/>
                        </a:rPr>
                        <a:t>9872 (1.7)</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0208" marR="50208" marT="0" marB="0" anchor="b"/>
                </a:tc>
                <a:extLst>
                  <a:ext uri="{0D108BD9-81ED-4DB2-BD59-A6C34878D82A}">
                    <a16:rowId xmlns:a16="http://schemas.microsoft.com/office/drawing/2014/main" val="3556632133"/>
                  </a:ext>
                </a:extLst>
              </a:tr>
            </a:tbl>
          </a:graphicData>
        </a:graphic>
      </p:graphicFrame>
    </p:spTree>
    <p:extLst>
      <p:ext uri="{BB962C8B-B14F-4D97-AF65-F5344CB8AC3E}">
        <p14:creationId xmlns:p14="http://schemas.microsoft.com/office/powerpoint/2010/main" val="1775136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9058-83F8-B7CD-4661-846FD3A9F4D8}"/>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Added value of this study</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0F8E724-5D20-7849-805B-08AE38F5E6DA}"/>
              </a:ext>
            </a:extLst>
          </p:cNvPr>
          <p:cNvSpPr>
            <a:spLocks noGrp="1"/>
          </p:cNvSpPr>
          <p:nvPr>
            <p:ph idx="1"/>
          </p:nvPr>
        </p:nvSpPr>
        <p:spPr>
          <a:xfrm>
            <a:off x="838200" y="1253765"/>
            <a:ext cx="10515600" cy="4923198"/>
          </a:xfrm>
        </p:spPr>
        <p:txBody>
          <a:bodyPr>
            <a:normAutofit fontScale="92500" lnSpcReduction="10000"/>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Our study documented causes of death in all districts of the East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Gojjam</a:t>
            </a:r>
            <a:r>
              <a:rPr lang="en-US" sz="3200" dirty="0">
                <a:effectLst/>
                <a:latin typeface="Calibri" panose="020F0502020204030204" pitchFamily="34" charset="0"/>
                <a:ea typeface="Calibri" panose="020F0502020204030204" pitchFamily="34" charset="0"/>
                <a:cs typeface="Times New Roman" panose="02020603050405020304" pitchFamily="18" charset="0"/>
              </a:rPr>
              <a:t> Zone recorded by the regional vital events registration agency. </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We assessed the systems accuracy and coverage with a complementary enumeration of deaths in neighboring households to the index deaths. </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The study identified causes of death for all age groups and highlighted suicide and tuberculosis as the leading causes of death particularly for young and middle aged adults. </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The national causes of death distribution were comparable to other model estimates except for diverging counts on injury related deaths. </a:t>
            </a:r>
          </a:p>
          <a:p>
            <a:endParaRPr lang="en-US" dirty="0"/>
          </a:p>
        </p:txBody>
      </p:sp>
    </p:spTree>
    <p:extLst>
      <p:ext uri="{BB962C8B-B14F-4D97-AF65-F5344CB8AC3E}">
        <p14:creationId xmlns:p14="http://schemas.microsoft.com/office/powerpoint/2010/main" val="3712654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E64D8-AC5C-2448-B312-C85D121413F5}"/>
              </a:ext>
            </a:extLst>
          </p:cNvPr>
          <p:cNvSpPr>
            <a:spLocks noGrp="1"/>
          </p:cNvSpPr>
          <p:nvPr>
            <p:ph type="title"/>
          </p:nvPr>
        </p:nvSpPr>
        <p:spPr>
          <a:xfrm>
            <a:off x="735291" y="365125"/>
            <a:ext cx="10618509" cy="1325563"/>
          </a:xfrm>
        </p:spPr>
        <p:txBody>
          <a:bodyPr/>
          <a:lstStyle/>
          <a:p>
            <a:r>
              <a:rPr lang="en-US" dirty="0"/>
              <a:t>Implications of the key findings</a:t>
            </a:r>
          </a:p>
        </p:txBody>
      </p:sp>
      <p:sp>
        <p:nvSpPr>
          <p:cNvPr id="3" name="Content Placeholder 2">
            <a:extLst>
              <a:ext uri="{FF2B5EF4-FFF2-40B4-BE49-F238E27FC236}">
                <a16:creationId xmlns:a16="http://schemas.microsoft.com/office/drawing/2014/main" id="{B9ED9C03-2C32-57EE-FCB8-BC55C5A2CF88}"/>
              </a:ext>
            </a:extLst>
          </p:cNvPr>
          <p:cNvSpPr>
            <a:spLocks noGrp="1"/>
          </p:cNvSpPr>
          <p:nvPr>
            <p:ph idx="1"/>
          </p:nvPr>
        </p:nvSpPr>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The study provides evidence to support the need and feasibility of a national cost-effective mortality survey based on the census frame in Ethiopia. </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We identified key priorities for action by the government to reduce premature mortality for all age groups in Ethiopia. </a:t>
            </a:r>
          </a:p>
          <a:p>
            <a:endParaRPr lang="en-US" dirty="0"/>
          </a:p>
        </p:txBody>
      </p:sp>
    </p:spTree>
    <p:extLst>
      <p:ext uri="{BB962C8B-B14F-4D97-AF65-F5344CB8AC3E}">
        <p14:creationId xmlns:p14="http://schemas.microsoft.com/office/powerpoint/2010/main" val="2613709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F44104-6FDF-8A3E-F1F5-E1012F8AEAF6}"/>
              </a:ext>
            </a:extLst>
          </p:cNvPr>
          <p:cNvSpPr>
            <a:spLocks noGrp="1"/>
          </p:cNvSpPr>
          <p:nvPr>
            <p:ph type="title"/>
          </p:nvPr>
        </p:nvSpPr>
        <p:spPr>
          <a:xfrm>
            <a:off x="1045590" y="2636985"/>
            <a:ext cx="10515600" cy="1325563"/>
          </a:xfrm>
        </p:spPr>
        <p:txBody>
          <a:bodyPr/>
          <a:lstStyle/>
          <a:p>
            <a:pPr algn="ctr"/>
            <a:r>
              <a:rPr lang="en-US" dirty="0"/>
              <a:t>Thank you!!!</a:t>
            </a:r>
          </a:p>
        </p:txBody>
      </p:sp>
    </p:spTree>
    <p:extLst>
      <p:ext uri="{BB962C8B-B14F-4D97-AF65-F5344CB8AC3E}">
        <p14:creationId xmlns:p14="http://schemas.microsoft.com/office/powerpoint/2010/main" val="59613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7FA5-C424-BF85-345F-DCDD3EB469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B71CA9B-502B-2717-9A12-37C94D11BC94}"/>
              </a:ext>
            </a:extLst>
          </p:cNvPr>
          <p:cNvSpPr>
            <a:spLocks noGrp="1"/>
          </p:cNvSpPr>
          <p:nvPr>
            <p:ph idx="1"/>
          </p:nvPr>
        </p:nvSpPr>
        <p:spPr/>
        <p:txBody>
          <a:bodyPr/>
          <a:lstStyle/>
          <a:p>
            <a:pPr>
              <a:lnSpc>
                <a:spcPct val="100000"/>
              </a:lnSpc>
            </a:pPr>
            <a:r>
              <a:rPr lang="en-US" sz="2400" dirty="0">
                <a:latin typeface="Calibri" panose="020F0502020204030204" pitchFamily="34" charset="0"/>
                <a:cs typeface="Times New Roman" panose="02020603050405020304" pitchFamily="18" charset="0"/>
              </a:rPr>
              <a:t>CRVS without a procedure to identify causes for deaths happening at home was in place</a:t>
            </a:r>
          </a:p>
          <a:p>
            <a:pPr>
              <a:lnSpc>
                <a:spcPct val="100000"/>
              </a:lnSpc>
            </a:pPr>
            <a:r>
              <a:rPr lang="en-US" sz="2400" dirty="0">
                <a:latin typeface="Calibri" panose="020F0502020204030204" pitchFamily="34" charset="0"/>
                <a:cs typeface="Times New Roman" panose="02020603050405020304" pitchFamily="18" charset="0"/>
              </a:rPr>
              <a:t>To supplement CRVS, VAs were conducted for deaths captured through the RVERA of Amhara region (predominantly rural, the 2nd largest with a highest number of deaths)</a:t>
            </a:r>
          </a:p>
          <a:p>
            <a:pPr>
              <a:lnSpc>
                <a:spcPct val="100000"/>
              </a:lnSpc>
            </a:pPr>
            <a:r>
              <a:rPr lang="en-US" sz="2400" dirty="0">
                <a:latin typeface="Calibri" panose="020F0502020204030204" pitchFamily="34" charset="0"/>
                <a:cs typeface="Times New Roman" panose="02020603050405020304" pitchFamily="18" charset="0"/>
              </a:rPr>
              <a:t>VAs prove a suitable alternative to obtain reliable direct estimates on COD</a:t>
            </a:r>
          </a:p>
          <a:p>
            <a:pPr>
              <a:lnSpc>
                <a:spcPct val="100000"/>
              </a:lnSpc>
            </a:pPr>
            <a:endParaRPr lang="en-US" sz="24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676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12177-7501-182D-2479-268DAABA0E1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8CA026F7-FE7D-4A16-64EC-25248C2A90C0}"/>
              </a:ext>
            </a:extLst>
          </p:cNvPr>
          <p:cNvSpPr>
            <a:spLocks noGrp="1"/>
          </p:cNvSpPr>
          <p:nvPr>
            <p:ph idx="1"/>
          </p:nvPr>
        </p:nvSpPr>
        <p:spPr/>
        <p:txBody>
          <a:bodyPr>
            <a:normAutofit/>
          </a:bodyPr>
          <a:lstStyle/>
          <a:p>
            <a:r>
              <a:rPr lang="en-US" sz="3200" dirty="0">
                <a:latin typeface="Calibri" panose="020F0502020204030204" pitchFamily="34" charset="0"/>
                <a:cs typeface="Times New Roman" panose="02020603050405020304" pitchFamily="18" charset="0"/>
              </a:rPr>
              <a:t>The main aim of this study is to show the age-cause-specific mortality distribution of the Ethiopian population using the CRVS cause of death records in East Gojam zone of Amhara region</a:t>
            </a:r>
          </a:p>
        </p:txBody>
      </p:sp>
    </p:spTree>
    <p:extLst>
      <p:ext uri="{BB962C8B-B14F-4D97-AF65-F5344CB8AC3E}">
        <p14:creationId xmlns:p14="http://schemas.microsoft.com/office/powerpoint/2010/main" val="2262645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0E88-BE72-6194-1D3B-6967EC9EB014}"/>
              </a:ext>
            </a:extLst>
          </p:cNvPr>
          <p:cNvSpPr>
            <a:spLocks noGrp="1"/>
          </p:cNvSpPr>
          <p:nvPr>
            <p:ph type="title"/>
          </p:nvPr>
        </p:nvSpPr>
        <p:spPr>
          <a:xfrm>
            <a:off x="734505" y="-90652"/>
            <a:ext cx="10515600" cy="1325563"/>
          </a:xfrm>
        </p:spPr>
        <p:txBody>
          <a:bodyPr/>
          <a:lstStyle/>
          <a:p>
            <a:r>
              <a:rPr lang="en-US" dirty="0"/>
              <a:t>Methods </a:t>
            </a:r>
            <a:r>
              <a:rPr lang="en-US" sz="3600" b="1" dirty="0"/>
              <a:t>(Sampling frame)</a:t>
            </a:r>
            <a:endParaRPr lang="en-US" b="1" dirty="0"/>
          </a:p>
        </p:txBody>
      </p:sp>
      <p:sp>
        <p:nvSpPr>
          <p:cNvPr id="3" name="Content Placeholder 2">
            <a:extLst>
              <a:ext uri="{FF2B5EF4-FFF2-40B4-BE49-F238E27FC236}">
                <a16:creationId xmlns:a16="http://schemas.microsoft.com/office/drawing/2014/main" id="{2C823F45-5BD8-AFB1-3871-656F31F5F800}"/>
              </a:ext>
            </a:extLst>
          </p:cNvPr>
          <p:cNvSpPr>
            <a:spLocks noGrp="1"/>
          </p:cNvSpPr>
          <p:nvPr>
            <p:ph idx="1"/>
          </p:nvPr>
        </p:nvSpPr>
        <p:spPr>
          <a:xfrm>
            <a:off x="838200" y="1234911"/>
            <a:ext cx="10515600" cy="4942052"/>
          </a:xfrm>
        </p:spPr>
        <p:txBody>
          <a:bodyPr>
            <a:normAutofit lnSpcReduction="10000"/>
          </a:bodyPr>
          <a:lstStyle/>
          <a:p>
            <a:pPr lvl="1"/>
            <a:r>
              <a:rPr lang="en-US" dirty="0">
                <a:effectLst/>
                <a:latin typeface="Calibri" panose="020F0502020204030204" pitchFamily="34" charset="0"/>
                <a:ea typeface="Calibri" panose="020F0502020204030204" pitchFamily="34" charset="0"/>
                <a:cs typeface="Times New Roman" panose="02020603050405020304" pitchFamily="18" charset="0"/>
              </a:rPr>
              <a:t>The SPH/AAU and EPHA did this study during December 2019 -April 2020 in East </a:t>
            </a:r>
            <a:r>
              <a:rPr lang="en-US" dirty="0" err="1">
                <a:effectLst/>
                <a:latin typeface="Calibri" panose="020F0502020204030204" pitchFamily="34" charset="0"/>
                <a:ea typeface="Calibri" panose="020F0502020204030204" pitchFamily="34" charset="0"/>
                <a:cs typeface="Times New Roman" panose="02020603050405020304" pitchFamily="18" charset="0"/>
              </a:rPr>
              <a:t>Gojjam</a:t>
            </a:r>
            <a:r>
              <a:rPr lang="en-US" dirty="0">
                <a:effectLst/>
                <a:latin typeface="Calibri" panose="020F0502020204030204" pitchFamily="34" charset="0"/>
                <a:ea typeface="Calibri" panose="020F0502020204030204" pitchFamily="34" charset="0"/>
                <a:cs typeface="Times New Roman" panose="02020603050405020304" pitchFamily="18" charset="0"/>
              </a:rPr>
              <a:t> Zone (EGZ) with technical support from the CGHR/</a:t>
            </a:r>
            <a:r>
              <a:rPr lang="en-US" dirty="0" err="1">
                <a:effectLst/>
                <a:latin typeface="Calibri" panose="020F0502020204030204" pitchFamily="34" charset="0"/>
                <a:ea typeface="Calibri" panose="020F0502020204030204" pitchFamily="34" charset="0"/>
                <a:cs typeface="Times New Roman" panose="02020603050405020304" pitchFamily="18" charset="0"/>
              </a:rPr>
              <a:t>UoT</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EGZ is situated in Amhara region and has three ecologic zones (lowland, mid land, and high land) and 21 districts (Woreda). </a:t>
            </a:r>
          </a:p>
          <a:p>
            <a:pPr lvl="1"/>
            <a:r>
              <a:rPr lang="en-US" dirty="0">
                <a:latin typeface="Calibri" panose="020F0502020204030204" pitchFamily="34" charset="0"/>
                <a:cs typeface="Times New Roman" panose="02020603050405020304" pitchFamily="18" charset="0"/>
              </a:rPr>
              <a:t>The population of EGZ and Amhara region were approximately 2.1 and 17.2 million respectively. The majority (1.9 million; 90.1%) of EGZ’s population and districts is rural(CSA, 2007) </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The sample comprised deaths recorded in villages in each ecological zone and residence type, which is 2% of the total deaths in the zone</a:t>
            </a:r>
          </a:p>
          <a:p>
            <a:pPr lvl="1"/>
            <a:r>
              <a:rPr lang="en-US" dirty="0">
                <a:latin typeface="Calibri" panose="020F0502020204030204" pitchFamily="34" charset="0"/>
                <a:ea typeface="Calibri" panose="020F0502020204030204" pitchFamily="34" charset="0"/>
                <a:cs typeface="Times New Roman" panose="02020603050405020304" pitchFamily="18" charset="0"/>
              </a:rPr>
              <a:t>A</a:t>
            </a:r>
            <a:r>
              <a:rPr lang="en-US" dirty="0">
                <a:effectLst/>
                <a:latin typeface="Calibri" panose="020F0502020204030204" pitchFamily="34" charset="0"/>
                <a:ea typeface="Calibri" panose="020F0502020204030204" pitchFamily="34" charset="0"/>
                <a:cs typeface="Times New Roman" panose="02020603050405020304" pitchFamily="18" charset="0"/>
              </a:rPr>
              <a:t>ll deaths below the age of 70 years captured by the regional VERA since the inception of the CRVS in Ethiopia (August 8, 2016) were considered as sampling frame. </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Deaths for older adults (70+ years) were excluded due to the higher probability of misclassification of COD at older ages</a:t>
            </a:r>
            <a:endParaRPr lang="en-US" sz="4000" dirty="0"/>
          </a:p>
        </p:txBody>
      </p:sp>
    </p:spTree>
    <p:extLst>
      <p:ext uri="{BB962C8B-B14F-4D97-AF65-F5344CB8AC3E}">
        <p14:creationId xmlns:p14="http://schemas.microsoft.com/office/powerpoint/2010/main" val="394969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520C0-B259-9529-329D-15D430C37B15}"/>
              </a:ext>
            </a:extLst>
          </p:cNvPr>
          <p:cNvSpPr>
            <a:spLocks noGrp="1"/>
          </p:cNvSpPr>
          <p:nvPr>
            <p:ph type="title"/>
          </p:nvPr>
        </p:nvSpPr>
        <p:spPr/>
        <p:txBody>
          <a:bodyPr>
            <a:normAutofit/>
          </a:bodyPr>
          <a:lstStyle/>
          <a:p>
            <a:r>
              <a:rPr lang="en-US" dirty="0"/>
              <a:t>Methods </a:t>
            </a:r>
            <a:r>
              <a:rPr lang="en-US" sz="3600" b="1" dirty="0"/>
              <a:t>(Sampling frame, cont’d)</a:t>
            </a:r>
            <a:br>
              <a:rPr lang="en-US" sz="3600" b="1" dirty="0"/>
            </a:br>
            <a:endParaRPr lang="en-US" b="1" dirty="0"/>
          </a:p>
        </p:txBody>
      </p:sp>
      <p:sp>
        <p:nvSpPr>
          <p:cNvPr id="3" name="Content Placeholder 2">
            <a:extLst>
              <a:ext uri="{FF2B5EF4-FFF2-40B4-BE49-F238E27FC236}">
                <a16:creationId xmlns:a16="http://schemas.microsoft.com/office/drawing/2014/main" id="{6DC4B68C-941C-D33C-E332-B5F0279BC1F8}"/>
              </a:ext>
            </a:extLst>
          </p:cNvPr>
          <p:cNvSpPr>
            <a:spLocks noGrp="1"/>
          </p:cNvSpPr>
          <p:nvPr>
            <p:ph idx="1"/>
          </p:nvPr>
        </p:nvSpPr>
        <p:spPr/>
        <p:txBody>
          <a:bodyPr/>
          <a:lstStyle/>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For child and maternal mortality, all neonatal (0-28 days), childhood (29 days-14 years) and maternal deaths registered in the past three years in each district were included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For adult mortality (15- 69 years), we used sampling probability proportionate to size technique to select deaths.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The target sample was 3500 deaths from the regional VERA and the additional household enumeration.</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For the latter, ten more adjacent households to each VERA recorded death (38 500 households overall) were enumerated to capture death.</a:t>
            </a:r>
          </a:p>
          <a:p>
            <a:pPr lvl="1"/>
            <a:endParaRPr lang="en-US" dirty="0"/>
          </a:p>
        </p:txBody>
      </p:sp>
    </p:spTree>
    <p:extLst>
      <p:ext uri="{BB962C8B-B14F-4D97-AF65-F5344CB8AC3E}">
        <p14:creationId xmlns:p14="http://schemas.microsoft.com/office/powerpoint/2010/main" val="193051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9DFD-0CB3-6D47-5B46-EE9F0E0A08D0}"/>
              </a:ext>
            </a:extLst>
          </p:cNvPr>
          <p:cNvSpPr>
            <a:spLocks noGrp="1"/>
          </p:cNvSpPr>
          <p:nvPr>
            <p:ph type="title"/>
          </p:nvPr>
        </p:nvSpPr>
        <p:spPr/>
        <p:txBody>
          <a:bodyPr/>
          <a:lstStyle/>
          <a:p>
            <a:r>
              <a:rPr lang="en-US" dirty="0"/>
              <a:t>Methods </a:t>
            </a:r>
            <a:r>
              <a:rPr lang="en-US" sz="3200" b="1" dirty="0"/>
              <a:t>(Ethical considerations</a:t>
            </a:r>
            <a:r>
              <a:rPr lang="en-US" sz="3200" dirty="0"/>
              <a:t>)</a:t>
            </a:r>
            <a:br>
              <a:rPr lang="en-US" sz="3200" dirty="0"/>
            </a:br>
            <a:endParaRPr lang="en-US" dirty="0"/>
          </a:p>
        </p:txBody>
      </p:sp>
      <p:sp>
        <p:nvSpPr>
          <p:cNvPr id="3" name="Content Placeholder 2">
            <a:extLst>
              <a:ext uri="{FF2B5EF4-FFF2-40B4-BE49-F238E27FC236}">
                <a16:creationId xmlns:a16="http://schemas.microsoft.com/office/drawing/2014/main" id="{E6C67CF5-BB39-EB15-F617-F08EA44E925B}"/>
              </a:ext>
            </a:extLst>
          </p:cNvPr>
          <p:cNvSpPr>
            <a:spLocks noGrp="1"/>
          </p:cNvSpPr>
          <p:nvPr>
            <p:ph idx="1"/>
          </p:nvPr>
        </p:nvSpPr>
        <p:spPr/>
        <p:txBody>
          <a:bodyPr>
            <a:normAutofit/>
          </a:bodyPr>
          <a:lstStyle/>
          <a:p>
            <a:pPr lvl="1"/>
            <a:r>
              <a:rPr lang="en-US" sz="3200" dirty="0"/>
              <a:t>Clearance from SPH/REC, CHS/IRB and NRERC/</a:t>
            </a:r>
            <a:r>
              <a:rPr lang="en-US" sz="3200" dirty="0" err="1"/>
              <a:t>MoST</a:t>
            </a:r>
            <a:endParaRPr lang="en-US" sz="3200" dirty="0"/>
          </a:p>
          <a:p>
            <a:pPr lvl="1"/>
            <a:r>
              <a:rPr lang="en-US" sz="3200" dirty="0"/>
              <a:t>Support letter from RVERA, zonal VERA, MoH, RHB , ZHD, District Admin and District Hos</a:t>
            </a:r>
          </a:p>
          <a:p>
            <a:pPr lvl="1"/>
            <a:r>
              <a:rPr lang="en-US" sz="3200" dirty="0"/>
              <a:t>Oral consent from each study participant</a:t>
            </a:r>
          </a:p>
        </p:txBody>
      </p:sp>
    </p:spTree>
    <p:extLst>
      <p:ext uri="{BB962C8B-B14F-4D97-AF65-F5344CB8AC3E}">
        <p14:creationId xmlns:p14="http://schemas.microsoft.com/office/powerpoint/2010/main" val="99412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E6D4-AEA5-023E-4940-12515171D2EE}"/>
              </a:ext>
            </a:extLst>
          </p:cNvPr>
          <p:cNvSpPr>
            <a:spLocks noGrp="1"/>
          </p:cNvSpPr>
          <p:nvPr>
            <p:ph type="title"/>
          </p:nvPr>
        </p:nvSpPr>
        <p:spPr/>
        <p:txBody>
          <a:bodyPr/>
          <a:lstStyle/>
          <a:p>
            <a:r>
              <a:rPr lang="en-US" dirty="0"/>
              <a:t>Methods </a:t>
            </a:r>
            <a:r>
              <a:rPr lang="en-US" sz="2800" dirty="0"/>
              <a:t>(</a:t>
            </a:r>
            <a:r>
              <a:rPr lang="en-US" sz="2800" b="1" dirty="0">
                <a:effectLst/>
                <a:latin typeface="Calibri" panose="020F0502020204030204" pitchFamily="34" charset="0"/>
                <a:ea typeface="Calibri" panose="020F0502020204030204" pitchFamily="34" charset="0"/>
                <a:cs typeface="Times New Roman" panose="02020603050405020304" pitchFamily="18" charset="0"/>
              </a:rPr>
              <a:t>Enumeration, baseline survey, and e-VA</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7570FD67-3981-CF4B-7FCF-8B7D5092771A}"/>
              </a:ext>
            </a:extLst>
          </p:cNvPr>
          <p:cNvSpPr>
            <a:spLocks noGrp="1"/>
          </p:cNvSpPr>
          <p:nvPr>
            <p:ph idx="1"/>
          </p:nvPr>
        </p:nvSpPr>
        <p:spPr/>
        <p:txBody>
          <a:bodyPr>
            <a:normAutofit lnSpcReduction="10000"/>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Enumeration and e-VA started in December 2019 after the data management system test was completed</a:t>
            </a:r>
          </a:p>
          <a:p>
            <a:r>
              <a:rPr lang="en-US" dirty="0">
                <a:effectLst/>
                <a:latin typeface="Calibri" panose="020F0502020204030204" pitchFamily="34" charset="0"/>
                <a:ea typeface="Calibri" panose="020F0502020204030204" pitchFamily="34" charset="0"/>
                <a:cs typeface="Times New Roman" panose="02020603050405020304" pitchFamily="18" charset="0"/>
              </a:rPr>
              <a:t>e-VA data collection tools for neonates, children, and adults are adapted from the WHO 2016 </a:t>
            </a:r>
          </a:p>
          <a:p>
            <a:r>
              <a:rPr lang="en-US" dirty="0">
                <a:latin typeface="Calibri" panose="020F0502020204030204" pitchFamily="34" charset="0"/>
                <a:cs typeface="Times New Roman" panose="02020603050405020304" pitchFamily="18" charset="0"/>
              </a:rPr>
              <a:t>The e-VA tools are available in English and includes structured questions and a narrative section to document the signs, symptoms and events leading to death.</a:t>
            </a:r>
          </a:p>
          <a:p>
            <a:r>
              <a:rPr lang="en-US" dirty="0">
                <a:effectLst/>
                <a:latin typeface="Calibri" panose="020F0502020204030204" pitchFamily="34" charset="0"/>
                <a:ea typeface="Calibri" panose="020F0502020204030204" pitchFamily="34" charset="0"/>
                <a:cs typeface="Times New Roman" panose="02020603050405020304" pitchFamily="18" charset="0"/>
              </a:rPr>
              <a:t>The enumeration and e-VA tools are fully functional as offline applications with an integral database that permits real-time data validation, audio recording, random resampling (review of records for quality control and consistency) and surveyor feedback.</a:t>
            </a:r>
          </a:p>
          <a:p>
            <a:endParaRPr lang="en-US" sz="5400" dirty="0"/>
          </a:p>
        </p:txBody>
      </p:sp>
    </p:spTree>
    <p:extLst>
      <p:ext uri="{BB962C8B-B14F-4D97-AF65-F5344CB8AC3E}">
        <p14:creationId xmlns:p14="http://schemas.microsoft.com/office/powerpoint/2010/main" val="2185032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CF633-C04B-A84B-6222-FFDF6B06FF8F}"/>
              </a:ext>
            </a:extLst>
          </p:cNvPr>
          <p:cNvSpPr>
            <a:spLocks noGrp="1"/>
          </p:cNvSpPr>
          <p:nvPr>
            <p:ph type="title"/>
          </p:nvPr>
        </p:nvSpPr>
        <p:spPr/>
        <p:txBody>
          <a:bodyPr/>
          <a:lstStyle/>
          <a:p>
            <a:r>
              <a:rPr lang="en-US" dirty="0"/>
              <a:t>Methods</a:t>
            </a:r>
            <a:r>
              <a:rPr lang="en-US" sz="4400" dirty="0"/>
              <a:t> </a:t>
            </a:r>
            <a:r>
              <a:rPr lang="en-US" sz="3200" dirty="0"/>
              <a:t>(</a:t>
            </a:r>
            <a:r>
              <a:rPr lang="en-US" sz="3200" b="1" dirty="0">
                <a:effectLst/>
                <a:latin typeface="Calibri" panose="020F0502020204030204" pitchFamily="34" charset="0"/>
                <a:ea typeface="Calibri" panose="020F0502020204030204" pitchFamily="34" charset="0"/>
                <a:cs typeface="Times New Roman" panose="02020603050405020304" pitchFamily="18" charset="0"/>
              </a:rPr>
              <a:t>Enumeration, baseline survey, and e-VA</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B634A863-C0CC-4198-561C-82A32F0F7092}"/>
              </a:ext>
            </a:extLst>
          </p:cNvPr>
          <p:cNvSpPr>
            <a:spLocks noGrp="1"/>
          </p:cNvSpPr>
          <p:nvPr>
            <p:ph idx="1"/>
          </p:nvPr>
        </p:nvSpPr>
        <p:spPr/>
        <p:txBody>
          <a:bodyPr/>
          <a:lstStyle/>
          <a:p>
            <a:r>
              <a:rPr lang="en-US" dirty="0"/>
              <a:t>25 surveyors and two coordinators who were given special training in two rounds for two weeks each were deployed</a:t>
            </a:r>
          </a:p>
          <a:p>
            <a:r>
              <a:rPr lang="en-US" dirty="0"/>
              <a:t>E-VAs were completed for all deaths that were captured by the CRVS in the previous three years and on those additional deaths that hadn’t been recorded by it in ten households around the index household</a:t>
            </a:r>
          </a:p>
          <a:p>
            <a:r>
              <a:rPr lang="en-US" dirty="0"/>
              <a:t>E-VA was conducted on a total of 3516 death cases </a:t>
            </a:r>
          </a:p>
          <a:p>
            <a:r>
              <a:rPr lang="en-US" dirty="0"/>
              <a:t>The surveyors completed data collection in all districts of East </a:t>
            </a:r>
            <a:r>
              <a:rPr lang="en-US" dirty="0" err="1"/>
              <a:t>Gojjam</a:t>
            </a:r>
            <a:r>
              <a:rPr lang="en-US" dirty="0"/>
              <a:t> Zone in April 2020.</a:t>
            </a:r>
          </a:p>
          <a:p>
            <a:endParaRPr lang="en-US" dirty="0"/>
          </a:p>
        </p:txBody>
      </p:sp>
    </p:spTree>
    <p:extLst>
      <p:ext uri="{BB962C8B-B14F-4D97-AF65-F5344CB8AC3E}">
        <p14:creationId xmlns:p14="http://schemas.microsoft.com/office/powerpoint/2010/main" val="2539065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4121</Words>
  <Application>Microsoft Office PowerPoint</Application>
  <PresentationFormat>Widescreen</PresentationFormat>
  <Paragraphs>738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Child, maternal, and adult mortality in Ethiopia </vt:lpstr>
      <vt:lpstr>Introduction  </vt:lpstr>
      <vt:lpstr>Introduction</vt:lpstr>
      <vt:lpstr>Objectives</vt:lpstr>
      <vt:lpstr>Methods (Sampling frame)</vt:lpstr>
      <vt:lpstr>Methods (Sampling frame, cont’d) </vt:lpstr>
      <vt:lpstr>Methods (Ethical considerations) </vt:lpstr>
      <vt:lpstr>Methods (Enumeration, baseline survey, and e-VA)</vt:lpstr>
      <vt:lpstr>Methods (Enumeration, baseline survey, and e-VA)</vt:lpstr>
      <vt:lpstr>Methods (Central cause of death determination and collation) </vt:lpstr>
      <vt:lpstr>Methods(Statistical analysis)</vt:lpstr>
      <vt:lpstr>Methods(Statistical analysis)</vt:lpstr>
      <vt:lpstr>Results</vt:lpstr>
      <vt:lpstr>Results (neonatal deaths</vt:lpstr>
      <vt:lpstr>Results (Child 1-59 months) </vt:lpstr>
      <vt:lpstr>Results(Maternal mortality)</vt:lpstr>
      <vt:lpstr>Results (Child 5-14) </vt:lpstr>
      <vt:lpstr>Results (Young adult (15-29 years)</vt:lpstr>
      <vt:lpstr>Results(Middle age adult (30-69 years)</vt:lpstr>
      <vt:lpstr>Results(Leading causes of death: tuberculosis )</vt:lpstr>
      <vt:lpstr>Results(Leading causes of death: suicide) </vt:lpstr>
      <vt:lpstr>Compare Ethiopia estimates with WHO estimates of cause-specific mortality </vt:lpstr>
      <vt:lpstr>Added value of this study  </vt:lpstr>
      <vt:lpstr>Implications of the key findings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maternal, and adult mortality in Ethiopia </dc:title>
  <dc:creator>Wubegzier Mekonnen</dc:creator>
  <cp:lastModifiedBy>COMSA_SL</cp:lastModifiedBy>
  <cp:revision>21</cp:revision>
  <dcterms:created xsi:type="dcterms:W3CDTF">2022-11-18T06:30:45Z</dcterms:created>
  <dcterms:modified xsi:type="dcterms:W3CDTF">2022-11-29T12:09:58Z</dcterms:modified>
</cp:coreProperties>
</file>