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7" r:id="rId2"/>
    <p:sldId id="459" r:id="rId3"/>
    <p:sldId id="620" r:id="rId4"/>
    <p:sldId id="447" r:id="rId5"/>
    <p:sldId id="599" r:id="rId6"/>
    <p:sldId id="623" r:id="rId7"/>
    <p:sldId id="457" r:id="rId8"/>
    <p:sldId id="604" r:id="rId9"/>
    <p:sldId id="619" r:id="rId10"/>
    <p:sldId id="605" r:id="rId11"/>
    <p:sldId id="606" r:id="rId12"/>
    <p:sldId id="615" r:id="rId13"/>
    <p:sldId id="616" r:id="rId14"/>
    <p:sldId id="617" r:id="rId15"/>
    <p:sldId id="613" r:id="rId16"/>
    <p:sldId id="621" r:id="rId17"/>
    <p:sldId id="305" r:id="rId18"/>
    <p:sldId id="622" r:id="rId19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17">
          <p15:clr>
            <a:srgbClr val="A4A3A4"/>
          </p15:clr>
        </p15:guide>
        <p15:guide id="4" pos="250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wo Akoto" initials="E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EFF"/>
    <a:srgbClr val="A25D00"/>
    <a:srgbClr val="325247"/>
    <a:srgbClr val="73BCA4"/>
    <a:srgbClr val="2B4820"/>
    <a:srgbClr val="00B7B9"/>
    <a:srgbClr val="004500"/>
    <a:srgbClr val="426635"/>
    <a:srgbClr val="0DFF7E"/>
    <a:srgbClr val="002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3979" autoAdjust="0"/>
  </p:normalViewPr>
  <p:slideViewPr>
    <p:cSldViewPr snapToGrid="0" snapToObjects="1">
      <p:cViewPr varScale="1">
        <p:scale>
          <a:sx n="115" d="100"/>
          <a:sy n="115" d="100"/>
        </p:scale>
        <p:origin x="192" y="704"/>
      </p:cViewPr>
      <p:guideLst>
        <p:guide orient="horz" pos="1633"/>
        <p:guide pos="2880"/>
        <p:guide orient="horz" pos="1817"/>
        <p:guide pos="2506"/>
      </p:guideLst>
    </p:cSldViewPr>
  </p:slideViewPr>
  <p:outlineViewPr>
    <p:cViewPr>
      <p:scale>
        <a:sx n="33" d="100"/>
        <a:sy n="33" d="100"/>
      </p:scale>
      <p:origin x="0" y="-1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tif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3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181B7-1F7F-1945-B51E-EA063FA610FA}" type="doc">
      <dgm:prSet loTypeId="urn:microsoft.com/office/officeart/2005/8/layout/radial3" loCatId="relationship" qsTypeId="urn:microsoft.com/office/officeart/2005/8/quickstyle/simple1#4" qsCatId="simple" csTypeId="urn:microsoft.com/office/officeart/2005/8/colors/colorful2#3" csCatId="colorful" phldr="1"/>
      <dgm:spPr/>
      <dgm:t>
        <a:bodyPr/>
        <a:lstStyle/>
        <a:p>
          <a:endParaRPr lang="en-US"/>
        </a:p>
      </dgm:t>
    </dgm:pt>
    <dgm:pt modelId="{0A4E9CDA-6BB5-DD41-A99A-55227053E55C}">
      <dgm:prSet phldrT="[Text]"/>
      <dgm:spPr/>
      <dgm:t>
        <a:bodyPr/>
        <a:lstStyle/>
        <a:p>
          <a:endParaRPr lang="en-US" dirty="0"/>
        </a:p>
      </dgm:t>
    </dgm:pt>
    <dgm:pt modelId="{022F36DB-04B9-2D48-8EF9-05759FDA24C8}" type="parTrans" cxnId="{0D9A2991-BDF8-2842-B220-7285610981C4}">
      <dgm:prSet/>
      <dgm:spPr/>
      <dgm:t>
        <a:bodyPr/>
        <a:lstStyle/>
        <a:p>
          <a:endParaRPr lang="en-US"/>
        </a:p>
      </dgm:t>
    </dgm:pt>
    <dgm:pt modelId="{050DEE91-2F15-E945-917A-500731D4E07C}" type="sibTrans" cxnId="{0D9A2991-BDF8-2842-B220-7285610981C4}">
      <dgm:prSet/>
      <dgm:spPr/>
      <dgm:t>
        <a:bodyPr/>
        <a:lstStyle/>
        <a:p>
          <a:endParaRPr lang="en-US"/>
        </a:p>
      </dgm:t>
    </dgm:pt>
    <dgm:pt modelId="{DF43A891-CB65-0C47-96E1-3B5EA604879D}">
      <dgm:prSet phldrT="[Text]" custT="1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400" dirty="0">
              <a:latin typeface="Times New Roman" panose="02020503050405090304" pitchFamily="18" charset="0"/>
              <a:cs typeface="Times New Roman" panose="02020503050405090304" pitchFamily="18" charset="0"/>
            </a:rPr>
            <a:t>CHURCH</a:t>
          </a:r>
        </a:p>
      </dgm:t>
    </dgm:pt>
    <dgm:pt modelId="{C370DCED-8AB6-944C-B7BD-4BAB38A027EB}" type="parTrans" cxnId="{0DEE1E27-A25C-9D4D-B220-1CF7B6E5C529}">
      <dgm:prSet/>
      <dgm:spPr/>
      <dgm:t>
        <a:bodyPr/>
        <a:lstStyle/>
        <a:p>
          <a:endParaRPr lang="en-US"/>
        </a:p>
      </dgm:t>
    </dgm:pt>
    <dgm:pt modelId="{7CEE1B89-3EB2-8F4A-BD3E-85DC63442879}" type="sibTrans" cxnId="{0DEE1E27-A25C-9D4D-B220-1CF7B6E5C529}">
      <dgm:prSet/>
      <dgm:spPr/>
      <dgm:t>
        <a:bodyPr/>
        <a:lstStyle/>
        <a:p>
          <a:endParaRPr lang="en-US"/>
        </a:p>
      </dgm:t>
    </dgm:pt>
    <dgm:pt modelId="{2A92B9F2-2B8A-CF4A-9D27-3CB055E6C51A}">
      <dgm:prSet phldrT="[Text]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400" dirty="0">
              <a:latin typeface="Times New Roman" panose="02020503050405090304" pitchFamily="18" charset="0"/>
              <a:cs typeface="Times New Roman" panose="02020503050405090304" pitchFamily="18" charset="0"/>
            </a:rPr>
            <a:t>KEY INFORMANTS/ NEIGHBOR</a:t>
          </a:r>
        </a:p>
        <a:p>
          <a:r>
            <a:rPr lang="en-US" sz="1400" dirty="0">
              <a:latin typeface="Times New Roman" panose="02020503050405090304" pitchFamily="18" charset="0"/>
              <a:cs typeface="Times New Roman" panose="02020503050405090304" pitchFamily="18" charset="0"/>
            </a:rPr>
            <a:t>HOOD</a:t>
          </a:r>
        </a:p>
      </dgm:t>
    </dgm:pt>
    <dgm:pt modelId="{EC1C1990-CD03-A547-9C00-B59734602640}" type="parTrans" cxnId="{6E90946A-8FFB-D948-9561-315B69AADDA6}">
      <dgm:prSet/>
      <dgm:spPr/>
      <dgm:t>
        <a:bodyPr/>
        <a:lstStyle/>
        <a:p>
          <a:endParaRPr lang="en-US"/>
        </a:p>
      </dgm:t>
    </dgm:pt>
    <dgm:pt modelId="{81E9BFAD-E43A-A34A-BBE5-0531FA5BA8E2}" type="sibTrans" cxnId="{6E90946A-8FFB-D948-9561-315B69AADDA6}">
      <dgm:prSet/>
      <dgm:spPr/>
      <dgm:t>
        <a:bodyPr/>
        <a:lstStyle/>
        <a:p>
          <a:endParaRPr lang="en-US"/>
        </a:p>
      </dgm:t>
    </dgm:pt>
    <dgm:pt modelId="{F0ED51EE-EBB1-2143-A4A9-2A957BCF33B0}">
      <dgm:prSet phldrT="[Text]" custT="1"/>
      <dgm:spPr/>
      <dgm:t>
        <a:bodyPr/>
        <a:lstStyle/>
        <a:p>
          <a:endParaRPr lang="en-US" sz="1400" dirty="0">
            <a:latin typeface="Times New Roman" panose="02020503050405090304" pitchFamily="18" charset="0"/>
            <a:cs typeface="Times New Roman" panose="02020503050405090304" pitchFamily="18" charset="0"/>
          </a:endParaRPr>
        </a:p>
      </dgm:t>
    </dgm:pt>
    <dgm:pt modelId="{5EA82557-8E58-E348-AC94-F97E1FED0E02}" type="parTrans" cxnId="{82CF64EB-22AE-2B4A-B2ED-50C98D2D92E3}">
      <dgm:prSet/>
      <dgm:spPr/>
      <dgm:t>
        <a:bodyPr/>
        <a:lstStyle/>
        <a:p>
          <a:endParaRPr lang="en-US"/>
        </a:p>
      </dgm:t>
    </dgm:pt>
    <dgm:pt modelId="{D0C38E17-4F06-6D41-8D1E-737626021652}" type="sibTrans" cxnId="{82CF64EB-22AE-2B4A-B2ED-50C98D2D92E3}">
      <dgm:prSet/>
      <dgm:spPr/>
      <dgm:t>
        <a:bodyPr/>
        <a:lstStyle/>
        <a:p>
          <a:endParaRPr lang="en-US"/>
        </a:p>
      </dgm:t>
    </dgm:pt>
    <dgm:pt modelId="{AE2E48A3-70FF-D44F-BDAA-F45EE566AFBD}">
      <dgm:prSet phldrT="[Text]" custScaleX="104461" custScaleY="73478" custRadScaleRad="133862" custRadScaleInc="-14950"/>
      <dgm:spPr/>
      <dgm:t>
        <a:bodyPr/>
        <a:lstStyle/>
        <a:p>
          <a:endParaRPr lang="en-US"/>
        </a:p>
      </dgm:t>
    </dgm:pt>
    <dgm:pt modelId="{10C02F5A-C3F6-1D4E-AB2E-3C6C14A0678D}" type="parTrans" cxnId="{1F6883D4-2C89-854C-9554-271A3E174B8F}">
      <dgm:prSet/>
      <dgm:spPr/>
      <dgm:t>
        <a:bodyPr/>
        <a:lstStyle/>
        <a:p>
          <a:endParaRPr lang="en-US"/>
        </a:p>
      </dgm:t>
    </dgm:pt>
    <dgm:pt modelId="{479147D0-64E1-7D45-85CD-033904E82FA1}" type="sibTrans" cxnId="{1F6883D4-2C89-854C-9554-271A3E174B8F}">
      <dgm:prSet/>
      <dgm:spPr/>
      <dgm:t>
        <a:bodyPr/>
        <a:lstStyle/>
        <a:p>
          <a:endParaRPr lang="en-US"/>
        </a:p>
      </dgm:t>
    </dgm:pt>
    <dgm:pt modelId="{E3517E9D-480E-FE4B-84DF-FBDD7EED040B}">
      <dgm:prSet custT="1"/>
      <dgm:spPr/>
      <dgm:t>
        <a:bodyPr/>
        <a:lstStyle/>
        <a:p>
          <a:r>
            <a:rPr lang="en-US" sz="1400" dirty="0">
              <a:latin typeface="Times New Roman" panose="02020503050405090304" pitchFamily="18" charset="0"/>
              <a:cs typeface="Times New Roman" panose="02020503050405090304" pitchFamily="18" charset="0"/>
            </a:rPr>
            <a:t>SOCIAL MEDIA</a:t>
          </a:r>
        </a:p>
      </dgm:t>
    </dgm:pt>
    <dgm:pt modelId="{523C54A1-DDB0-3747-80F0-E5ACDE3FAB45}" type="parTrans" cxnId="{EE58BA1C-3190-754D-A7F2-5C43D2699430}">
      <dgm:prSet/>
      <dgm:spPr/>
      <dgm:t>
        <a:bodyPr/>
        <a:lstStyle/>
        <a:p>
          <a:endParaRPr lang="en-US"/>
        </a:p>
      </dgm:t>
    </dgm:pt>
    <dgm:pt modelId="{A209946A-96D7-9A4D-8428-5C636E344E5F}" type="sibTrans" cxnId="{EE58BA1C-3190-754D-A7F2-5C43D2699430}">
      <dgm:prSet/>
      <dgm:spPr/>
      <dgm:t>
        <a:bodyPr/>
        <a:lstStyle/>
        <a:p>
          <a:endParaRPr lang="en-US"/>
        </a:p>
      </dgm:t>
    </dgm:pt>
    <dgm:pt modelId="{8182AC5B-2886-1946-A2DB-242FD128C88D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</dgm:spPr>
      <dgm:t>
        <a:bodyPr/>
        <a:lstStyle/>
        <a:p>
          <a:endParaRPr lang="en-US" sz="1400" dirty="0">
            <a:latin typeface="Times New Roman" panose="02020503050405090304" pitchFamily="18" charset="0"/>
            <a:cs typeface="Times New Roman" panose="02020503050405090304" pitchFamily="18" charset="0"/>
          </a:endParaRPr>
        </a:p>
      </dgm:t>
    </dgm:pt>
    <dgm:pt modelId="{28AC3B4B-318B-714B-9531-690282D4BE24}" type="sibTrans" cxnId="{7849EE70-3839-544B-B2C4-2BB66A7E27BE}">
      <dgm:prSet/>
      <dgm:spPr/>
      <dgm:t>
        <a:bodyPr/>
        <a:lstStyle/>
        <a:p>
          <a:endParaRPr lang="en-US"/>
        </a:p>
      </dgm:t>
    </dgm:pt>
    <dgm:pt modelId="{9F24CB68-5BCE-0043-A055-D4B8DDBA43A8}" type="parTrans" cxnId="{7849EE70-3839-544B-B2C4-2BB66A7E27BE}">
      <dgm:prSet/>
      <dgm:spPr/>
      <dgm:t>
        <a:bodyPr/>
        <a:lstStyle/>
        <a:p>
          <a:endParaRPr lang="en-US"/>
        </a:p>
      </dgm:t>
    </dgm:pt>
    <dgm:pt modelId="{03F4251D-C01E-0D42-AEC1-029575C77C96}" type="pres">
      <dgm:prSet presAssocID="{10D181B7-1F7F-1945-B51E-EA063FA610FA}" presName="composite" presStyleCnt="0">
        <dgm:presLayoutVars>
          <dgm:chMax val="1"/>
          <dgm:dir/>
          <dgm:resizeHandles val="exact"/>
        </dgm:presLayoutVars>
      </dgm:prSet>
      <dgm:spPr/>
    </dgm:pt>
    <dgm:pt modelId="{974305DA-07A6-744F-ABB5-B1EF9F389FFF}" type="pres">
      <dgm:prSet presAssocID="{10D181B7-1F7F-1945-B51E-EA063FA610FA}" presName="radial" presStyleCnt="0">
        <dgm:presLayoutVars>
          <dgm:animLvl val="ctr"/>
        </dgm:presLayoutVars>
      </dgm:prSet>
      <dgm:spPr/>
    </dgm:pt>
    <dgm:pt modelId="{79A7638B-8477-CF4D-A49A-356559B278DF}" type="pres">
      <dgm:prSet presAssocID="{0A4E9CDA-6BB5-DD41-A99A-55227053E55C}" presName="centerShape" presStyleLbl="vennNode1" presStyleIdx="0" presStyleCnt="6" custScaleX="52835" custScaleY="48150" custLinFactNeighborX="-2180" custLinFactNeighborY="14638"/>
      <dgm:spPr/>
    </dgm:pt>
    <dgm:pt modelId="{753AD1CF-E031-264D-9241-E3268CC884FD}" type="pres">
      <dgm:prSet presAssocID="{DF43A891-CB65-0C47-96E1-3B5EA604879D}" presName="node" presStyleLbl="vennNode1" presStyleIdx="1" presStyleCnt="6" custScaleX="81127" custScaleY="70911" custRadScaleRad="46841" custRadScaleInc="-4499">
        <dgm:presLayoutVars>
          <dgm:bulletEnabled val="1"/>
        </dgm:presLayoutVars>
      </dgm:prSet>
      <dgm:spPr/>
    </dgm:pt>
    <dgm:pt modelId="{9C308002-2994-9249-A323-9F9E17724262}" type="pres">
      <dgm:prSet presAssocID="{8182AC5B-2886-1946-A2DB-242FD128C88D}" presName="node" presStyleLbl="vennNode1" presStyleIdx="2" presStyleCnt="6" custScaleX="90994" custScaleY="81590" custRadScaleRad="131897" custRadScaleInc="34403">
        <dgm:presLayoutVars>
          <dgm:bulletEnabled val="1"/>
        </dgm:presLayoutVars>
      </dgm:prSet>
      <dgm:spPr/>
    </dgm:pt>
    <dgm:pt modelId="{5F1FBB54-2685-F547-B8A5-7D47F911585E}" type="pres">
      <dgm:prSet presAssocID="{2A92B9F2-2B8A-CF4A-9D27-3CB055E6C51A}" presName="node" presStyleLbl="vennNode1" presStyleIdx="3" presStyleCnt="6" custScaleX="112358" custScaleY="74990" custRadScaleRad="128059" custRadScaleInc="-12355">
        <dgm:presLayoutVars>
          <dgm:bulletEnabled val="1"/>
        </dgm:presLayoutVars>
      </dgm:prSet>
      <dgm:spPr/>
    </dgm:pt>
    <dgm:pt modelId="{D632B18F-41A9-B740-B9DF-01AE5AE0B3A3}" type="pres">
      <dgm:prSet presAssocID="{F0ED51EE-EBB1-2143-A4A9-2A957BCF33B0}" presName="node" presStyleLbl="vennNode1" presStyleIdx="4" presStyleCnt="6" custScaleX="88755" custScaleY="73478" custRadScaleRad="124257" custRadScaleInc="3084">
        <dgm:presLayoutVars>
          <dgm:bulletEnabled val="1"/>
        </dgm:presLayoutVars>
      </dgm:prSet>
      <dgm:spPr/>
    </dgm:pt>
    <dgm:pt modelId="{E9C9DCCB-0F2C-2A47-85EB-F62D358562DB}" type="pres">
      <dgm:prSet presAssocID="{E3517E9D-480E-FE4B-84DF-FBDD7EED040B}" presName="node" presStyleLbl="vennNode1" presStyleIdx="5" presStyleCnt="6" custScaleY="83164" custRadScaleRad="138237" custRadScaleInc="-34320">
        <dgm:presLayoutVars>
          <dgm:bulletEnabled val="1"/>
        </dgm:presLayoutVars>
      </dgm:prSet>
      <dgm:spPr/>
    </dgm:pt>
  </dgm:ptLst>
  <dgm:cxnLst>
    <dgm:cxn modelId="{EE58BA1C-3190-754D-A7F2-5C43D2699430}" srcId="{0A4E9CDA-6BB5-DD41-A99A-55227053E55C}" destId="{E3517E9D-480E-FE4B-84DF-FBDD7EED040B}" srcOrd="4" destOrd="0" parTransId="{523C54A1-DDB0-3747-80F0-E5ACDE3FAB45}" sibTransId="{A209946A-96D7-9A4D-8428-5C636E344E5F}"/>
    <dgm:cxn modelId="{057DED22-C723-D846-BB8F-2162BCDB94B9}" type="presOf" srcId="{10D181B7-1F7F-1945-B51E-EA063FA610FA}" destId="{03F4251D-C01E-0D42-AEC1-029575C77C96}" srcOrd="0" destOrd="0" presId="urn:microsoft.com/office/officeart/2005/8/layout/radial3"/>
    <dgm:cxn modelId="{0DEE1E27-A25C-9D4D-B220-1CF7B6E5C529}" srcId="{0A4E9CDA-6BB5-DD41-A99A-55227053E55C}" destId="{DF43A891-CB65-0C47-96E1-3B5EA604879D}" srcOrd="0" destOrd="0" parTransId="{C370DCED-8AB6-944C-B7BD-4BAB38A027EB}" sibTransId="{7CEE1B89-3EB2-8F4A-BD3E-85DC63442879}"/>
    <dgm:cxn modelId="{0C6AF752-F8DE-E546-88B7-9CB93EC23744}" type="presOf" srcId="{0A4E9CDA-6BB5-DD41-A99A-55227053E55C}" destId="{79A7638B-8477-CF4D-A49A-356559B278DF}" srcOrd="0" destOrd="0" presId="urn:microsoft.com/office/officeart/2005/8/layout/radial3"/>
    <dgm:cxn modelId="{6E90946A-8FFB-D948-9561-315B69AADDA6}" srcId="{0A4E9CDA-6BB5-DD41-A99A-55227053E55C}" destId="{2A92B9F2-2B8A-CF4A-9D27-3CB055E6C51A}" srcOrd="2" destOrd="0" parTransId="{EC1C1990-CD03-A547-9C00-B59734602640}" sibTransId="{81E9BFAD-E43A-A34A-BBE5-0531FA5BA8E2}"/>
    <dgm:cxn modelId="{7849EE70-3839-544B-B2C4-2BB66A7E27BE}" srcId="{0A4E9CDA-6BB5-DD41-A99A-55227053E55C}" destId="{8182AC5B-2886-1946-A2DB-242FD128C88D}" srcOrd="1" destOrd="0" parTransId="{9F24CB68-5BCE-0043-A055-D4B8DDBA43A8}" sibTransId="{28AC3B4B-318B-714B-9531-690282D4BE24}"/>
    <dgm:cxn modelId="{E185907A-32B6-2041-ACE6-C1ADCD748431}" type="presOf" srcId="{2A92B9F2-2B8A-CF4A-9D27-3CB055E6C51A}" destId="{5F1FBB54-2685-F547-B8A5-7D47F911585E}" srcOrd="0" destOrd="0" presId="urn:microsoft.com/office/officeart/2005/8/layout/radial3"/>
    <dgm:cxn modelId="{BEACCD87-9027-9243-916D-3CFBC285787F}" type="presOf" srcId="{DF43A891-CB65-0C47-96E1-3B5EA604879D}" destId="{753AD1CF-E031-264D-9241-E3268CC884FD}" srcOrd="0" destOrd="0" presId="urn:microsoft.com/office/officeart/2005/8/layout/radial3"/>
    <dgm:cxn modelId="{BFE7068B-599E-1E45-9806-2FCD88EDB3E2}" type="presOf" srcId="{F0ED51EE-EBB1-2143-A4A9-2A957BCF33B0}" destId="{D632B18F-41A9-B740-B9DF-01AE5AE0B3A3}" srcOrd="0" destOrd="0" presId="urn:microsoft.com/office/officeart/2005/8/layout/radial3"/>
    <dgm:cxn modelId="{0D9A2991-BDF8-2842-B220-7285610981C4}" srcId="{10D181B7-1F7F-1945-B51E-EA063FA610FA}" destId="{0A4E9CDA-6BB5-DD41-A99A-55227053E55C}" srcOrd="0" destOrd="0" parTransId="{022F36DB-04B9-2D48-8EF9-05759FDA24C8}" sibTransId="{050DEE91-2F15-E945-917A-500731D4E07C}"/>
    <dgm:cxn modelId="{4FBBAFA7-DB09-6A4A-845D-36FCB302F41E}" type="presOf" srcId="{E3517E9D-480E-FE4B-84DF-FBDD7EED040B}" destId="{E9C9DCCB-0F2C-2A47-85EB-F62D358562DB}" srcOrd="0" destOrd="0" presId="urn:microsoft.com/office/officeart/2005/8/layout/radial3"/>
    <dgm:cxn modelId="{E3CC66BC-70D1-104F-9548-7EB116C36555}" type="presOf" srcId="{8182AC5B-2886-1946-A2DB-242FD128C88D}" destId="{9C308002-2994-9249-A323-9F9E17724262}" srcOrd="0" destOrd="0" presId="urn:microsoft.com/office/officeart/2005/8/layout/radial3"/>
    <dgm:cxn modelId="{1F6883D4-2C89-854C-9554-271A3E174B8F}" srcId="{10D181B7-1F7F-1945-B51E-EA063FA610FA}" destId="{AE2E48A3-70FF-D44F-BDAA-F45EE566AFBD}" srcOrd="1" destOrd="0" parTransId="{10C02F5A-C3F6-1D4E-AB2E-3C6C14A0678D}" sibTransId="{479147D0-64E1-7D45-85CD-033904E82FA1}"/>
    <dgm:cxn modelId="{82CF64EB-22AE-2B4A-B2ED-50C98D2D92E3}" srcId="{0A4E9CDA-6BB5-DD41-A99A-55227053E55C}" destId="{F0ED51EE-EBB1-2143-A4A9-2A957BCF33B0}" srcOrd="3" destOrd="0" parTransId="{5EA82557-8E58-E348-AC94-F97E1FED0E02}" sibTransId="{D0C38E17-4F06-6D41-8D1E-737626021652}"/>
    <dgm:cxn modelId="{FC8F338C-BC6D-1943-8AB9-6C3A38B36F01}" type="presParOf" srcId="{03F4251D-C01E-0D42-AEC1-029575C77C96}" destId="{974305DA-07A6-744F-ABB5-B1EF9F389FFF}" srcOrd="0" destOrd="0" presId="urn:microsoft.com/office/officeart/2005/8/layout/radial3"/>
    <dgm:cxn modelId="{99CF6140-DE07-F54B-BD69-64D9075408BC}" type="presParOf" srcId="{974305DA-07A6-744F-ABB5-B1EF9F389FFF}" destId="{79A7638B-8477-CF4D-A49A-356559B278DF}" srcOrd="0" destOrd="0" presId="urn:microsoft.com/office/officeart/2005/8/layout/radial3"/>
    <dgm:cxn modelId="{CF7EBF79-F772-2445-A4E6-DEDD3C4FAE65}" type="presParOf" srcId="{974305DA-07A6-744F-ABB5-B1EF9F389FFF}" destId="{753AD1CF-E031-264D-9241-E3268CC884FD}" srcOrd="1" destOrd="0" presId="urn:microsoft.com/office/officeart/2005/8/layout/radial3"/>
    <dgm:cxn modelId="{BCAC98C2-4CCD-5046-A36A-E482545D6179}" type="presParOf" srcId="{974305DA-07A6-744F-ABB5-B1EF9F389FFF}" destId="{9C308002-2994-9249-A323-9F9E17724262}" srcOrd="2" destOrd="0" presId="urn:microsoft.com/office/officeart/2005/8/layout/radial3"/>
    <dgm:cxn modelId="{70E393BE-C2DB-C94B-AA52-7F89E482DA73}" type="presParOf" srcId="{974305DA-07A6-744F-ABB5-B1EF9F389FFF}" destId="{5F1FBB54-2685-F547-B8A5-7D47F911585E}" srcOrd="3" destOrd="0" presId="urn:microsoft.com/office/officeart/2005/8/layout/radial3"/>
    <dgm:cxn modelId="{6EEEF6E2-625D-ED47-B452-F50AA4AD7B28}" type="presParOf" srcId="{974305DA-07A6-744F-ABB5-B1EF9F389FFF}" destId="{D632B18F-41A9-B740-B9DF-01AE5AE0B3A3}" srcOrd="4" destOrd="0" presId="urn:microsoft.com/office/officeart/2005/8/layout/radial3"/>
    <dgm:cxn modelId="{3FAC379E-B800-F941-9D80-CBADCC110DD9}" type="presParOf" srcId="{974305DA-07A6-744F-ABB5-B1EF9F389FFF}" destId="{E9C9DCCB-0F2C-2A47-85EB-F62D358562DB}" srcOrd="5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7638B-8477-CF4D-A49A-356559B278DF}">
      <dsp:nvSpPr>
        <dsp:cNvPr id="0" name=""/>
        <dsp:cNvSpPr/>
      </dsp:nvSpPr>
      <dsp:spPr>
        <a:xfrm>
          <a:off x="2363027" y="2133209"/>
          <a:ext cx="1286631" cy="117254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200" kern="1200" dirty="0"/>
        </a:p>
      </dsp:txBody>
      <dsp:txXfrm>
        <a:off x="2551450" y="2304924"/>
        <a:ext cx="909785" cy="829113"/>
      </dsp:txXfrm>
    </dsp:sp>
    <dsp:sp modelId="{753AD1CF-E031-264D-9241-E3268CC884FD}">
      <dsp:nvSpPr>
        <dsp:cNvPr id="0" name=""/>
        <dsp:cNvSpPr/>
      </dsp:nvSpPr>
      <dsp:spPr>
        <a:xfrm>
          <a:off x="2539585" y="1083129"/>
          <a:ext cx="987797" cy="863408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503050405090304" pitchFamily="18" charset="0"/>
              <a:cs typeface="Times New Roman" panose="02020503050405090304" pitchFamily="18" charset="0"/>
            </a:rPr>
            <a:t>CHURCH</a:t>
          </a:r>
        </a:p>
      </dsp:txBody>
      <dsp:txXfrm>
        <a:off x="2684245" y="1209572"/>
        <a:ext cx="698477" cy="610522"/>
      </dsp:txXfrm>
    </dsp:sp>
    <dsp:sp modelId="{9C308002-2994-9249-A323-9F9E17724262}">
      <dsp:nvSpPr>
        <dsp:cNvPr id="0" name=""/>
        <dsp:cNvSpPr/>
      </dsp:nvSpPr>
      <dsp:spPr>
        <a:xfrm>
          <a:off x="4596366" y="2005301"/>
          <a:ext cx="1107937" cy="99343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Times New Roman" panose="02020503050405090304" pitchFamily="18" charset="0"/>
            <a:cs typeface="Times New Roman" panose="02020503050405090304" pitchFamily="18" charset="0"/>
          </a:endParaRPr>
        </a:p>
      </dsp:txBody>
      <dsp:txXfrm>
        <a:off x="4758620" y="2150786"/>
        <a:ext cx="783429" cy="702465"/>
      </dsp:txXfrm>
    </dsp:sp>
    <dsp:sp modelId="{5F1FBB54-2685-F547-B8A5-7D47F911585E}">
      <dsp:nvSpPr>
        <dsp:cNvPr id="0" name=""/>
        <dsp:cNvSpPr/>
      </dsp:nvSpPr>
      <dsp:spPr>
        <a:xfrm>
          <a:off x="3823265" y="3236270"/>
          <a:ext cx="1368064" cy="913073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503050405090304" pitchFamily="18" charset="0"/>
              <a:cs typeface="Times New Roman" panose="02020503050405090304" pitchFamily="18" charset="0"/>
            </a:rPr>
            <a:t>KEY INFORMANTS/ NEIGHBOR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503050405090304" pitchFamily="18" charset="0"/>
              <a:cs typeface="Times New Roman" panose="02020503050405090304" pitchFamily="18" charset="0"/>
            </a:rPr>
            <a:t>HOOD</a:t>
          </a:r>
        </a:p>
      </dsp:txBody>
      <dsp:txXfrm>
        <a:off x="4023613" y="3369986"/>
        <a:ext cx="967368" cy="645641"/>
      </dsp:txXfrm>
    </dsp:sp>
    <dsp:sp modelId="{D632B18F-41A9-B740-B9DF-01AE5AE0B3A3}">
      <dsp:nvSpPr>
        <dsp:cNvPr id="0" name=""/>
        <dsp:cNvSpPr/>
      </dsp:nvSpPr>
      <dsp:spPr>
        <a:xfrm>
          <a:off x="1317211" y="3339008"/>
          <a:ext cx="1080675" cy="894663"/>
        </a:xfrm>
        <a:prstGeom prst="ellipse">
          <a:avLst/>
        </a:prstGeom>
        <a:solidFill>
          <a:schemeClr val="accent2">
            <a:alpha val="50000"/>
            <a:hueOff val="-16380298"/>
            <a:satOff val="-66817"/>
            <a:lumOff val="1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Times New Roman" panose="02020503050405090304" pitchFamily="18" charset="0"/>
            <a:cs typeface="Times New Roman" panose="02020503050405090304" pitchFamily="18" charset="0"/>
          </a:endParaRPr>
        </a:p>
      </dsp:txBody>
      <dsp:txXfrm>
        <a:off x="1475472" y="3470028"/>
        <a:ext cx="764153" cy="632623"/>
      </dsp:txXfrm>
    </dsp:sp>
    <dsp:sp modelId="{E9C9DCCB-0F2C-2A47-85EB-F62D358562DB}">
      <dsp:nvSpPr>
        <dsp:cNvPr id="0" name=""/>
        <dsp:cNvSpPr/>
      </dsp:nvSpPr>
      <dsp:spPr>
        <a:xfrm>
          <a:off x="291691" y="2005290"/>
          <a:ext cx="1217594" cy="1012599"/>
        </a:xfrm>
        <a:prstGeom prst="ellipse">
          <a:avLst/>
        </a:prstGeom>
        <a:solidFill>
          <a:schemeClr val="accent2">
            <a:alpha val="50000"/>
            <a:hueOff val="-20475372"/>
            <a:satOff val="-83521"/>
            <a:lumOff val="17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503050405090304" pitchFamily="18" charset="0"/>
              <a:cs typeface="Times New Roman" panose="02020503050405090304" pitchFamily="18" charset="0"/>
            </a:rPr>
            <a:t>SOCIAL MEDIA</a:t>
          </a:r>
        </a:p>
      </dsp:txBody>
      <dsp:txXfrm>
        <a:off x="470004" y="2153582"/>
        <a:ext cx="860968" cy="716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1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74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2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00" y="153988"/>
            <a:ext cx="8839199" cy="48768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t>11/30/22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 descr="USAID_Logo_White_v0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3805" y="569937"/>
            <a:ext cx="1371600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505" marR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lvl1pPr>
          </a:lstStyle>
          <a:p>
            <a:pPr marL="230505" marR="0" lvl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530" marR="0" lvl="1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t>11/30/22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00" y="153987"/>
            <a:ext cx="8839201" cy="48768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t>11/30/22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USAID_Logo_White_v0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3805" y="4344987"/>
            <a:ext cx="1371600" cy="410902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SAID_Logo_White_v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805" y="569937"/>
            <a:ext cx="1371600" cy="410902"/>
          </a:xfrm>
          <a:prstGeom prst="rect">
            <a:avLst/>
          </a:prstGeom>
          <a:effectLst/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805" y="4344987"/>
            <a:ext cx="1371600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SAID_Logo_White_v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805" y="569937"/>
            <a:ext cx="1371600" cy="410902"/>
          </a:xfrm>
          <a:prstGeom prst="rect">
            <a:avLst/>
          </a:prstGeom>
          <a:effectLst/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505" marR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lvl1pPr>
          </a:lstStyle>
          <a:p>
            <a:pPr marL="230505" marR="0" lvl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530" marR="0" lvl="1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t>11/30/22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505" marR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lvl1pPr>
          </a:lstStyle>
          <a:p>
            <a:pPr marL="230505" marR="0" lvl="0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530" marR="0" lvl="1" indent="-23050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90204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t>11/30/22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805" y="4344987"/>
            <a:ext cx="1371600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E266-78B6-41D2-ACB4-27C1F031449F}" type="datetimeFigureOut">
              <a:rPr lang="es-MX" smtClean="0"/>
              <a:t>30/11/22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CFF-3DD2-4814-AD27-FDBE778CD87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3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t>11/30/22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/>
              <a:buNone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t>11/30/22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29870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3895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ame 13"/>
          <p:cNvSpPr/>
          <p:nvPr userDrawn="1"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505" indent="-230505" algn="l" defTabSz="457200" rtl="0" eaLnBrk="1" latinLnBrk="0" hangingPunct="1">
        <a:spcBef>
          <a:spcPts val="0"/>
        </a:spcBef>
        <a:spcAft>
          <a:spcPts val="800"/>
        </a:spcAft>
        <a:buFont typeface="Arial" panose="020B0604020202090204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530" indent="-230505" algn="l" defTabSz="457200" rtl="0" eaLnBrk="1" latinLnBrk="0" hangingPunct="1">
        <a:spcBef>
          <a:spcPts val="0"/>
        </a:spcBef>
        <a:spcAft>
          <a:spcPts val="800"/>
        </a:spcAft>
        <a:buFont typeface="Arial" panose="020B0604020202090204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505" algn="l" defTabSz="457200" rtl="0" eaLnBrk="1" latinLnBrk="0" hangingPunct="1">
        <a:spcBef>
          <a:spcPct val="20000"/>
        </a:spcBef>
        <a:buFont typeface="Arial" panose="020B0604020202090204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 panose="020B0604020202090204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6030" indent="-230505" algn="l" defTabSz="457200" rtl="0" eaLnBrk="1" latinLnBrk="0" hangingPunct="1">
        <a:spcBef>
          <a:spcPct val="20000"/>
        </a:spcBef>
        <a:buFont typeface="Arial" panose="020B0604020202090204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tiff"/><Relationship Id="rId12" Type="http://schemas.openxmlformats.org/officeDocument/2006/relationships/image" Target="../media/image20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11" Type="http://schemas.openxmlformats.org/officeDocument/2006/relationships/image" Target="../media/image4.tiff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Relationship Id="rId1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736" y="1406447"/>
            <a:ext cx="6706035" cy="1077218"/>
          </a:xfrm>
          <a:solidFill>
            <a:srgbClr val="651532"/>
          </a:solidFill>
        </p:spPr>
        <p:txBody>
          <a:bodyPr/>
          <a:lstStyle/>
          <a:p>
            <a:r>
              <a:rPr lang="en-US" sz="32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Impact of the Covid pandemic on death counts in Kinshasa: a study based on burial registers </a:t>
            </a:r>
            <a:endParaRPr lang="en-US" sz="3200" b="1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321" y="2930074"/>
            <a:ext cx="797963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Jacques B.O. Emina</a:t>
            </a:r>
            <a:r>
              <a:rPr lang="en-US" sz="2200" baseline="300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Géraldine Duthé</a:t>
            </a:r>
            <a:r>
              <a:rPr lang="en-US" sz="2200" baseline="300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Francis Loka</a:t>
            </a:r>
            <a:r>
              <a:rPr lang="en-US" sz="2200" baseline="300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Godefroid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Djomo</a:t>
            </a:r>
            <a:r>
              <a:rPr lang="en-US" sz="2200" baseline="300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503050405090304" pitchFamily="18" charset="0"/>
              </a:rPr>
              <a:t>Michel Guillot</a:t>
            </a:r>
            <a:r>
              <a:rPr lang="en-US" sz="22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503050405090304" pitchFamily="18" charset="0"/>
              </a:rPr>
              <a:t>2</a:t>
            </a:r>
          </a:p>
          <a:p>
            <a:pPr algn="ctr"/>
            <a:endParaRPr lang="en-US" sz="2200" baseline="30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503050405090304" pitchFamily="18" charset="0"/>
            </a:endParaRPr>
          </a:p>
          <a:p>
            <a:pPr algn="ctr"/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503050405090304" pitchFamily="18" charset="0"/>
              </a:rPr>
              <a:t>1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503050405090304" pitchFamily="18" charset="0"/>
              </a:rPr>
              <a:t> University of Kinshasa, DRC</a:t>
            </a:r>
          </a:p>
          <a:p>
            <a:pPr algn="ctr"/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503050405090304" pitchFamily="18" charset="0"/>
              </a:rPr>
              <a:t>2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503050405090304" pitchFamily="18" charset="0"/>
              </a:rPr>
              <a:t> French Institute for Demographic Studies INED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3892" y="143927"/>
            <a:ext cx="5727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AfriMS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- The Africa Mortality Symposium</a:t>
            </a:r>
          </a:p>
          <a:p>
            <a:pPr algn="ctr"/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Freetown, 29-30 November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D3780-9A9B-0D51-2C91-99415CD7C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92" y="1292870"/>
            <a:ext cx="1462494" cy="13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152400" y="153988"/>
            <a:ext cx="8836830" cy="523220"/>
          </a:xfrm>
          <a:prstGeom prst="rect">
            <a:avLst/>
          </a:prstGeom>
          <a:solidFill>
            <a:srgbClr val="651532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children &lt;5</a:t>
            </a:r>
            <a:endParaRPr lang="en-US" sz="2800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BA2D8-89F3-793C-7F10-7DB02888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16195"/>
            <a:ext cx="8836830" cy="45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8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152400" y="153988"/>
            <a:ext cx="8836830" cy="523220"/>
          </a:xfrm>
          <a:prstGeom prst="rect">
            <a:avLst/>
          </a:prstGeom>
          <a:solidFill>
            <a:srgbClr val="651532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youths (5-17)</a:t>
            </a:r>
            <a:endParaRPr lang="en-US" sz="2800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8D242-CF6A-C938-BF70-8CB1F858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608605"/>
            <a:ext cx="8836829" cy="45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59473" y="153988"/>
            <a:ext cx="9084527" cy="523220"/>
          </a:xfrm>
          <a:prstGeom prst="rect">
            <a:avLst/>
          </a:prstGeom>
          <a:solidFill>
            <a:srgbClr val="651532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adults (18-64)</a:t>
            </a:r>
            <a:endParaRPr lang="en-US" sz="2800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D0320-379C-0BA9-5C84-CF7DD206B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" y="659211"/>
            <a:ext cx="8710261" cy="447110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3563646">
            <a:off x="5765149" y="1722811"/>
            <a:ext cx="2185703" cy="1630682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6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0" y="215543"/>
            <a:ext cx="9144000" cy="461665"/>
          </a:xfrm>
          <a:prstGeom prst="rect">
            <a:avLst/>
          </a:prstGeom>
          <a:solidFill>
            <a:srgbClr val="651532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Male/female adults</a:t>
            </a:r>
            <a:endParaRPr lang="en-US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AA8B4-41EC-3933-0E3E-B941F6A69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59211"/>
            <a:ext cx="8836830" cy="447110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3563646">
            <a:off x="5765148" y="2079420"/>
            <a:ext cx="2185703" cy="1630682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152400" y="153988"/>
            <a:ext cx="8836830" cy="523220"/>
          </a:xfrm>
          <a:prstGeom prst="rect">
            <a:avLst/>
          </a:prstGeom>
          <a:solidFill>
            <a:srgbClr val="651532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elderly (65+)</a:t>
            </a:r>
            <a:endParaRPr lang="en-US" sz="2800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BA08C-2857-D44D-C2C7-299C4D34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09817"/>
            <a:ext cx="8991600" cy="44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8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9975"/>
            <a:ext cx="8830734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DISCUSSION AND 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733" y="913654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Burial registers offer opportunity to explore death trends but need to be digitized and modernized</a:t>
            </a:r>
          </a:p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Punctual increase of deaths of children at specific periods: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June 2016 (Yellow fever), January 2020 (measles) and December 2020 (measles)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No signs of COVID-19 impact</a:t>
            </a:r>
          </a:p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endParaRPr lang="en-GB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Increase in adult deaths in 2020, for both male and female adults: 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Potential direct/indirect effect of the COVID-19 pandemic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endParaRPr lang="en-GB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No signs of over-mortality among the elderly during the 2020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Increase of deaths in June 2021: why?</a:t>
            </a:r>
          </a:p>
          <a:p>
            <a:pPr lvl="1">
              <a:buClr>
                <a:srgbClr val="6C6463"/>
              </a:buClr>
              <a:buSzPct val="150000"/>
            </a:pPr>
            <a:endParaRPr lang="en-GB" dirty="0">
              <a:solidFill>
                <a:srgbClr val="412E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9975"/>
            <a:ext cx="8830734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DISCUSSION AND 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866" y="683195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Data quality challenges: 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Data from two VIP cemeteries are not included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Delay between death and burials, especially between December and January.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The denominator is not known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Lack of causes of death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Migration flows: </a:t>
            </a:r>
            <a:r>
              <a:rPr lang="en-GB" dirty="0" err="1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Kamwina</a:t>
            </a: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GB" dirty="0" err="1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Nsapu</a:t>
            </a: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conflict in the </a:t>
            </a:r>
            <a:r>
              <a:rPr lang="en-GB" dirty="0" err="1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Kasaï</a:t>
            </a:r>
            <a:r>
              <a:rPr lang="en-GB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provinces (2016-2018) increased undocumented displacement to Kinshasa and other provinces by young adults, but there is no specific flows for the COVID-19 pandemics period.</a:t>
            </a: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endParaRPr lang="en-GB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800100" lvl="1" indent="-342900">
              <a:buClr>
                <a:srgbClr val="6C6463"/>
              </a:buClr>
              <a:buSzPct val="150000"/>
              <a:buFont typeface="Arial" panose="020B0604020202090204"/>
              <a:buChar char="•"/>
            </a:pPr>
            <a:endParaRPr lang="en-GB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lvl="1">
              <a:buClr>
                <a:srgbClr val="6C6463"/>
              </a:buClr>
              <a:buSzPct val="150000"/>
            </a:pPr>
            <a:endParaRPr lang="en-GB" dirty="0">
              <a:solidFill>
                <a:srgbClr val="412E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1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130629" y="226378"/>
            <a:ext cx="8804365" cy="461665"/>
          </a:xfrm>
          <a:solidFill>
            <a:srgbClr val="651532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Way forward: Deaths integrated surveillance systems?</a:t>
            </a:r>
            <a:endParaRPr lang="en-US" b="1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55657391"/>
              </p:ext>
            </p:extLst>
          </p:nvPr>
        </p:nvGraphicFramePr>
        <p:xfrm>
          <a:off x="1524000" y="724725"/>
          <a:ext cx="6096000" cy="423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>
            <a:off x="5136377" y="3312477"/>
            <a:ext cx="984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54680" y="3038157"/>
            <a:ext cx="6766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17136" y="2656268"/>
            <a:ext cx="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732906" y="3871060"/>
            <a:ext cx="365462" cy="238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136376" y="3732902"/>
            <a:ext cx="432353" cy="32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907" y="4031671"/>
            <a:ext cx="852430" cy="852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979" y="2947098"/>
            <a:ext cx="600075" cy="552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2438" y="1955609"/>
            <a:ext cx="619125" cy="600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838" y="3896898"/>
            <a:ext cx="1104900" cy="10382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84245" y="3106178"/>
            <a:ext cx="1384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Death registration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14961" y="1498768"/>
            <a:ext cx="1337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Church/ Mosque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502" y="3035478"/>
            <a:ext cx="1057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Social Media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15145" y="4319386"/>
            <a:ext cx="1172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Health Facility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4081" y="4307351"/>
            <a:ext cx="1230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Key Informants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8513" y="1907139"/>
            <a:ext cx="735382" cy="69701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992624" y="2604153"/>
            <a:ext cx="749808" cy="418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4894" y="1406648"/>
            <a:ext cx="1171575" cy="97155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426469" y="2378199"/>
            <a:ext cx="671899" cy="552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3938" y="3038157"/>
            <a:ext cx="758952" cy="758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2200" y="2758231"/>
            <a:ext cx="922766" cy="9746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64392" y="1603102"/>
            <a:ext cx="1172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350" dirty="0"/>
              <a:t>Mortuary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A740C-12BB-097B-4DD1-27A84B9B31EB}"/>
              </a:ext>
            </a:extLst>
          </p:cNvPr>
          <p:cNvSpPr txBox="1"/>
          <p:nvPr/>
        </p:nvSpPr>
        <p:spPr>
          <a:xfrm>
            <a:off x="6346065" y="1970841"/>
            <a:ext cx="1783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sz="1400" dirty="0"/>
              <a:t>Burial register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130629" y="2188488"/>
            <a:ext cx="8464233" cy="830997"/>
          </a:xfrm>
          <a:solidFill>
            <a:srgbClr val="651532"/>
          </a:solidFill>
        </p:spPr>
        <p:txBody>
          <a:bodyPr/>
          <a:lstStyle/>
          <a:p>
            <a:pPr algn="ctr">
              <a:buClr>
                <a:srgbClr val="6C6463"/>
              </a:buClr>
              <a:buSzPct val="150000"/>
            </a:pPr>
            <a:r>
              <a:rPr lang="en-GB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Work in progress  </a:t>
            </a:r>
            <a:br>
              <a:rPr lang="en-GB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GB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Thank you for your questions and suggestions!</a:t>
            </a:r>
          </a:p>
        </p:txBody>
      </p:sp>
    </p:spTree>
    <p:extLst>
      <p:ext uri="{BB962C8B-B14F-4D97-AF65-F5344CB8AC3E}">
        <p14:creationId xmlns:p14="http://schemas.microsoft.com/office/powerpoint/2010/main" val="295658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4114"/>
            <a:ext cx="8836830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BACKGROUND : </a:t>
            </a:r>
            <a:r>
              <a:rPr lang="en-US" sz="2800" dirty="0" err="1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Covid</a:t>
            </a:r>
            <a:r>
              <a:rPr lang="en-US" sz="2800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pandemics in DRC</a:t>
            </a:r>
            <a:endParaRPr lang="en-US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986" y="818954"/>
            <a:ext cx="4127897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COVID-19 pandemic has claimed millions of lives, impacted people's livelihoods, their health : 646 million cases &amp; &gt;6.6 millions deaths (Worldwide). </a:t>
            </a: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https://www.worldometers.info/coronavirus/</a:t>
            </a:r>
            <a:endParaRPr lang="en-US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In DRC, since March 2020, 93,837 cases of COVID-19 have been confirmed, including 1,452 deaths, mostly located in Kinshasa.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21" y="1330713"/>
            <a:ext cx="4147342" cy="28364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4114"/>
            <a:ext cx="8836830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BACKGROUND : mortality and population data</a:t>
            </a:r>
            <a:endParaRPr lang="en-US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550" y="998164"/>
            <a:ext cx="849701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Challenges to assess direct impact of the COVID-19 pandemic in sub-Sahara Africa:</a:t>
            </a:r>
          </a:p>
          <a:p>
            <a:pPr marL="742950" lvl="1" indent="-285750">
              <a:spcBef>
                <a:spcPts val="300"/>
              </a:spcBef>
              <a:buClr>
                <a:srgbClr val="65153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Absence of Civil and Vital Registration Systems (CVRS)</a:t>
            </a:r>
          </a:p>
          <a:p>
            <a:pPr marL="742950" lvl="1" indent="-285750">
              <a:spcBef>
                <a:spcPts val="300"/>
              </a:spcBef>
              <a:buClr>
                <a:srgbClr val="65153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Effectiveness of Health Information Systems</a:t>
            </a:r>
          </a:p>
          <a:p>
            <a:pPr marL="742950" lvl="1" indent="-285750">
              <a:spcBef>
                <a:spcPts val="300"/>
              </a:spcBef>
              <a:buClr>
                <a:srgbClr val="651532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In DRC, last census was conducted in 1984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~110 millions estimated for 2022</a:t>
            </a:r>
          </a:p>
          <a:p>
            <a:pPr>
              <a:spcBef>
                <a:spcPts val="600"/>
              </a:spcBef>
              <a:buClr>
                <a:srgbClr val="651532"/>
              </a:buClr>
              <a:buSzPct val="150000"/>
            </a:pPr>
            <a:endParaRPr lang="en-US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600"/>
              </a:spcBef>
              <a:buClr>
                <a:srgbClr val="651532"/>
              </a:buClr>
              <a:buSzPct val="150000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Deaths registered in the cemeteries could be an alternative source to monitor mortality trends, since most of the city's inhabitants are buried there. </a:t>
            </a:r>
          </a:p>
          <a:p>
            <a:pPr marL="742950" lvl="1" indent="-285750">
              <a:spcBef>
                <a:spcPts val="600"/>
              </a:spcBef>
              <a:buClr>
                <a:srgbClr val="65153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This was possible to do so in Kinshasa in DRC</a:t>
            </a:r>
          </a:p>
        </p:txBody>
      </p:sp>
    </p:spTree>
    <p:extLst>
      <p:ext uri="{BB962C8B-B14F-4D97-AF65-F5344CB8AC3E}">
        <p14:creationId xmlns:p14="http://schemas.microsoft.com/office/powerpoint/2010/main" val="241444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25272-7A5E-1743-A98D-AA5AEF5AFE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pPr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25791-25F8-7B4D-A07C-46DB9AEC7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E5CEE-92F3-8E4A-B4DD-776FF1AE1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5188D-8AC4-B946-816A-6EB529E4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" y="677334"/>
            <a:ext cx="6167392" cy="4353453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71F1F9F7-5CC3-E94F-B8A7-26A8B95E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" y="206153"/>
            <a:ext cx="8830734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dirty="0">
                <a:solidFill>
                  <a:srgbClr val="CFCDC9"/>
                </a:solidFill>
              </a:rPr>
              <a:t>KINSHASA: PRESENTATION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C1117-DEB8-534B-928C-98062EF9BEBC}"/>
              </a:ext>
            </a:extLst>
          </p:cNvPr>
          <p:cNvSpPr/>
          <p:nvPr/>
        </p:nvSpPr>
        <p:spPr>
          <a:xfrm>
            <a:off x="6328258" y="1015888"/>
            <a:ext cx="24304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capital of DRC</a:t>
            </a: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Districts</a:t>
            </a: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Municipalities (Communes)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27BCA0-AD5C-CB4A-8D3D-BFC10BA76D51}"/>
              </a:ext>
            </a:extLst>
          </p:cNvPr>
          <p:cNvSpPr/>
          <p:nvPr/>
        </p:nvSpPr>
        <p:spPr>
          <a:xfrm>
            <a:off x="6390260" y="2450167"/>
            <a:ext cx="26084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Population: 16 millions </a:t>
            </a: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 from the 1984 census)</a:t>
            </a:r>
          </a:p>
          <a:p>
            <a:endParaRPr lang="en-US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4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4114"/>
            <a:ext cx="8836830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DATA &amp; METHODS</a:t>
            </a:r>
            <a:endParaRPr lang="en-US" b="1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010" y="1040594"/>
            <a:ext cx="847492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Data sources: burial registers of 10 cemeteries out of 12 that are actively used.</a:t>
            </a: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endParaRPr lang="en-US" sz="2000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Each cemetery sends a copy of the register to the urban division of the Ministry of the Interior. </a:t>
            </a: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endParaRPr lang="en-US" sz="2000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Information collected: date, ID, neighborhood of residence, province of origin, sex, and age (with more or less precision) for more than 89,000 deaths registered from January 2016 to December 2021</a:t>
            </a: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endParaRPr lang="en-US" sz="2000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Correction: for unknown date of death : proxy of the month of burials</a:t>
            </a: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endParaRPr lang="en-US" sz="2000" dirty="0">
              <a:solidFill>
                <a:srgbClr val="65153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Methods: Descriptive statistics of the deaths/burials series by month</a:t>
            </a:r>
          </a:p>
          <a:p>
            <a:pPr>
              <a:spcBef>
                <a:spcPts val="300"/>
              </a:spcBef>
              <a:buClr>
                <a:srgbClr val="651532"/>
              </a:buClr>
              <a:buSzPct val="150000"/>
            </a:pPr>
            <a:r>
              <a:rPr lang="en-US" sz="2000" dirty="0">
                <a:solidFill>
                  <a:srgbClr val="65153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marL="342900" indent="-342900">
              <a:spcBef>
                <a:spcPts val="600"/>
              </a:spcBef>
              <a:buClr>
                <a:srgbClr val="651532"/>
              </a:buClr>
              <a:buSzPct val="150000"/>
              <a:buFont typeface="Courier New" panose="02070409020205090404"/>
              <a:buChar char="o"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866" y="154114"/>
            <a:ext cx="8836830" cy="523220"/>
          </a:xfrm>
          <a:solidFill>
            <a:srgbClr val="651532"/>
          </a:solidFill>
        </p:spPr>
        <p:txBody>
          <a:bodyPr/>
          <a:lstStyle/>
          <a:p>
            <a:r>
              <a:rPr lang="en-US" sz="28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SAMPLE OF BURIAL REGISTER</a:t>
            </a:r>
            <a:endParaRPr lang="en-US" b="1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59E96-E217-ED42-6023-188E9C3C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5" y="773499"/>
            <a:ext cx="8626295" cy="40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1722" y="1937194"/>
            <a:ext cx="8836830" cy="523220"/>
          </a:xfrm>
          <a:solidFill>
            <a:srgbClr val="651532"/>
          </a:solidFill>
        </p:spPr>
        <p:txBody>
          <a:bodyPr/>
          <a:lstStyle/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KEY FINDINGS</a:t>
            </a:r>
            <a:endParaRPr lang="en-US" b="1" dirty="0">
              <a:solidFill>
                <a:srgbClr val="0067B9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8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150030" y="163376"/>
            <a:ext cx="8836830" cy="523220"/>
          </a:xfrm>
          <a:prstGeom prst="rect">
            <a:avLst/>
          </a:prstGeom>
          <a:solidFill>
            <a:srgbClr val="651532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deaths by year of death</a:t>
            </a:r>
            <a:endParaRPr lang="en-US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69C3A-B7E0-5FA3-3F1A-884983246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6596"/>
            <a:ext cx="8836830" cy="41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39874-AA1D-9542-9E48-4024A6BCB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4FC3C-8947-B34B-95E0-9704F6246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E086-E0B4-244C-B17F-B2FB2F0D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9</a:t>
            </a:fld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4A43A5A-E5AB-2047-BE27-D4B10ED72F65}"/>
              </a:ext>
            </a:extLst>
          </p:cNvPr>
          <p:cNvSpPr txBox="1">
            <a:spLocks/>
          </p:cNvSpPr>
          <p:nvPr/>
        </p:nvSpPr>
        <p:spPr>
          <a:xfrm>
            <a:off x="152400" y="153988"/>
            <a:ext cx="8836830" cy="523220"/>
          </a:xfrm>
          <a:prstGeom prst="rect">
            <a:avLst/>
          </a:prstGeom>
          <a:solidFill>
            <a:srgbClr val="651532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2800" b="1" dirty="0">
                <a:solidFill>
                  <a:srgbClr val="CFCD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 by month of death/burial – all ages </a:t>
            </a:r>
            <a:endParaRPr lang="en-US" b="1" dirty="0">
              <a:solidFill>
                <a:srgbClr val="006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DFA7F-3720-DEA0-0AAB-D3899A06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7989"/>
            <a:ext cx="8836830" cy="4375321"/>
          </a:xfrm>
          <a:prstGeom prst="rect">
            <a:avLst/>
          </a:prstGeom>
        </p:spPr>
      </p:pic>
      <p:sp>
        <p:nvSpPr>
          <p:cNvPr id="5" name="Ellipse 5">
            <a:extLst>
              <a:ext uri="{FF2B5EF4-FFF2-40B4-BE49-F238E27FC236}">
                <a16:creationId xmlns:a16="http://schemas.microsoft.com/office/drawing/2014/main" id="{DCFE0663-77DF-6708-A0F9-52D8722CDA5B}"/>
              </a:ext>
            </a:extLst>
          </p:cNvPr>
          <p:cNvSpPr/>
          <p:nvPr/>
        </p:nvSpPr>
        <p:spPr>
          <a:xfrm rot="3563646">
            <a:off x="5765149" y="1722811"/>
            <a:ext cx="2185703" cy="1630682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CFCDC9"/>
            </a:gs>
            <a:gs pos="100000">
              <a:schemeClr val="bg1">
                <a:lumMod val="95000"/>
              </a:schemeClr>
            </a:gs>
          </a:gsLst>
        </a:gradFill>
      </a:spPr>
      <a:bodyPr rtlCol="0" anchor="t" anchorCtr="0"/>
      <a:lstStyle>
        <a:defPPr>
          <a:defRPr sz="10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676</Words>
  <Application>Microsoft Macintosh PowerPoint</Application>
  <PresentationFormat>Custom</PresentationFormat>
  <Paragraphs>110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Gill Sans MT</vt:lpstr>
      <vt:lpstr>Times New Roman</vt:lpstr>
      <vt:lpstr>Office Theme</vt:lpstr>
      <vt:lpstr>Impact of the Covid pandemic on death counts in Kinshasa: a study based on burial registers </vt:lpstr>
      <vt:lpstr>BACKGROUND : Covid pandemics in DRC</vt:lpstr>
      <vt:lpstr>BACKGROUND : mortality and population data</vt:lpstr>
      <vt:lpstr>KINSHASA: PRESENTATION</vt:lpstr>
      <vt:lpstr>DATA &amp; METHODS</vt:lpstr>
      <vt:lpstr>SAMPLE OF BURIAL REGISTER</vt:lpstr>
      <vt:lpstr>KEY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AND CONCLUSION</vt:lpstr>
      <vt:lpstr>DISCUSSION AND CONCLUSION</vt:lpstr>
      <vt:lpstr>Way forward: Deaths integrated surveillance systems?</vt:lpstr>
      <vt:lpstr>Work in progress   Thank you for your questions and suggestions!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Cameron</dc:creator>
  <cp:lastModifiedBy>Jacques Emina</cp:lastModifiedBy>
  <cp:revision>617</cp:revision>
  <dcterms:created xsi:type="dcterms:W3CDTF">2022-02-02T09:19:02Z</dcterms:created>
  <dcterms:modified xsi:type="dcterms:W3CDTF">2022-11-30T08:45:56Z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