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512" r:id="rId1"/>
  </p:sldMasterIdLst>
  <p:notesMasterIdLst>
    <p:notesMasterId r:id="rId21"/>
  </p:notesMasterIdLst>
  <p:handoutMasterIdLst>
    <p:handoutMasterId r:id="rId22"/>
  </p:handoutMasterIdLst>
  <p:sldIdLst>
    <p:sldId id="273" r:id="rId2"/>
    <p:sldId id="322" r:id="rId3"/>
    <p:sldId id="315" r:id="rId4"/>
    <p:sldId id="275" r:id="rId5"/>
    <p:sldId id="314" r:id="rId6"/>
    <p:sldId id="313" r:id="rId7"/>
    <p:sldId id="282" r:id="rId8"/>
    <p:sldId id="321" r:id="rId9"/>
    <p:sldId id="266" r:id="rId10"/>
    <p:sldId id="268" r:id="rId11"/>
    <p:sldId id="316" r:id="rId12"/>
    <p:sldId id="317" r:id="rId13"/>
    <p:sldId id="318" r:id="rId14"/>
    <p:sldId id="319" r:id="rId15"/>
    <p:sldId id="320" r:id="rId16"/>
    <p:sldId id="279" r:id="rId17"/>
    <p:sldId id="323" r:id="rId18"/>
    <p:sldId id="278" r:id="rId19"/>
    <p:sldId id="280" r:id="rId20"/>
  </p:sldIdLst>
  <p:sldSz cx="12192000" cy="6858000"/>
  <p:notesSz cx="6858000" cy="9144000"/>
  <p:embeddedFontLst>
    <p:embeddedFont>
      <p:font typeface="Abadi" panose="020B060402010402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Gill Sans MT" panose="020B0502020104020203" pitchFamily="34" charset="77"/>
      <p:regular r:id="rId29"/>
      <p:bold r:id="rId30"/>
      <p:italic r:id="rId31"/>
      <p:boldItalic r:id="rId32"/>
    </p:embeddedFont>
    <p:embeddedFont>
      <p:font typeface="Poppins" pitchFamily="2" charset="77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EA33772-4FFC-194A-B652-0220FDEA4530}">
          <p14:sldIdLst>
            <p14:sldId id="273"/>
            <p14:sldId id="322"/>
            <p14:sldId id="315"/>
            <p14:sldId id="275"/>
            <p14:sldId id="314"/>
            <p14:sldId id="313"/>
            <p14:sldId id="282"/>
            <p14:sldId id="321"/>
            <p14:sldId id="266"/>
            <p14:sldId id="268"/>
            <p14:sldId id="316"/>
            <p14:sldId id="317"/>
            <p14:sldId id="318"/>
            <p14:sldId id="319"/>
            <p14:sldId id="320"/>
            <p14:sldId id="279"/>
            <p14:sldId id="323"/>
            <p14:sldId id="278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8F2A"/>
    <a:srgbClr val="348F41"/>
    <a:srgbClr val="C7993B"/>
    <a:srgbClr val="365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85"/>
    <p:restoredTop sz="95782"/>
  </p:normalViewPr>
  <p:slideViewPr>
    <p:cSldViewPr snapToGrid="0" snapToObjects="1" showGuides="1">
      <p:cViewPr varScale="1">
        <p:scale>
          <a:sx n="118" d="100"/>
          <a:sy n="118" d="100"/>
        </p:scale>
        <p:origin x="1352" y="20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3" d="100"/>
          <a:sy n="83" d="100"/>
        </p:scale>
        <p:origin x="39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391656-07CC-7549-8990-671E1A0ED8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18695-3FB0-E040-AAEA-7268051E26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2FBC7-94DE-D843-9DC5-18C39151EEFA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935A3-602D-6D4C-BBDC-D4FE7557C1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4AC56-8F68-794E-9CB5-1C943AF854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72987-95E9-414C-92BF-B634A98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12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F8F4F-BB7B-8D44-B587-BD3493BCA7AB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932DF-DC26-CB4C-AD3F-C666F36D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0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13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15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20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9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1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4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70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32DF-DC26-CB4C-AD3F-C666F36D1B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1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90"/>
            <a:ext cx="10318418" cy="3354859"/>
          </a:xfrm>
        </p:spPr>
        <p:txBody>
          <a:bodyPr anchor="b">
            <a:noAutofit/>
          </a:bodyPr>
          <a:lstStyle>
            <a:lvl1pPr algn="l">
              <a:defRPr sz="720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8527" y="4672185"/>
            <a:ext cx="8045373" cy="742279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400" baseline="0">
                <a:solidFill>
                  <a:schemeClr val="bg1"/>
                </a:solidFill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4" indent="0" algn="ctr">
              <a:buNone/>
              <a:defRPr sz="1600"/>
            </a:lvl4pPr>
            <a:lvl5pPr marL="1828872" indent="0" algn="ctr">
              <a:buNone/>
              <a:defRPr sz="1600"/>
            </a:lvl5pPr>
            <a:lvl6pPr marL="2286090" indent="0" algn="ctr">
              <a:buNone/>
              <a:defRPr sz="1600"/>
            </a:lvl6pPr>
            <a:lvl7pPr marL="2743308" indent="0" algn="ctr">
              <a:buNone/>
              <a:defRPr sz="1600"/>
            </a:lvl7pPr>
            <a:lvl8pPr marL="3200526" indent="0" algn="ctr">
              <a:buNone/>
              <a:defRPr sz="1600"/>
            </a:lvl8pPr>
            <a:lvl9pPr marL="365774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fld id="{9BA9B641-928D-0544-BF80-7685DFBD8DFF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14D98A5F-82C7-774B-991A-034714CDD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496" r="60866"/>
          <a:stretch/>
        </p:blipFill>
        <p:spPr>
          <a:xfrm>
            <a:off x="9112327" y="6166698"/>
            <a:ext cx="1209317" cy="464236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69690A6D-8B45-234F-87EF-40DEFD5FD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117"/>
          <a:stretch/>
        </p:blipFill>
        <p:spPr>
          <a:xfrm>
            <a:off x="10473993" y="6081571"/>
            <a:ext cx="1417875" cy="549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C35F2-CF5E-A34A-9D62-596B978082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34681" y="346154"/>
            <a:ext cx="3867658" cy="12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3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4772-73F8-B84C-A655-8683E1935C50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5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720438"/>
            <a:ext cx="6158418" cy="51850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5" y="6375679"/>
            <a:ext cx="1233355" cy="348462"/>
          </a:xfrm>
        </p:spPr>
        <p:txBody>
          <a:bodyPr/>
          <a:lstStyle/>
          <a:p>
            <a:fld id="{285B7B3E-B359-084C-BAFE-02CF4A886B3C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4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E08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3C76C-4041-504F-8836-9D55BAEB8CED}"/>
              </a:ext>
            </a:extLst>
          </p:cNvPr>
          <p:cNvSpPr/>
          <p:nvPr userDrawn="1"/>
        </p:nvSpPr>
        <p:spPr>
          <a:xfrm>
            <a:off x="7315200" y="2"/>
            <a:ext cx="4876800" cy="685799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4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87D69E-94EA-C343-B684-D0CEE3C2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245" y="457200"/>
            <a:ext cx="3397759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4AC0F49-1C34-5C4B-BF05-36170CDDC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2245" y="1741338"/>
            <a:ext cx="3397759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4" indent="0">
              <a:buNone/>
              <a:defRPr sz="1000"/>
            </a:lvl4pPr>
            <a:lvl5pPr marL="1828872" indent="0">
              <a:buNone/>
              <a:defRPr sz="1000"/>
            </a:lvl5pPr>
            <a:lvl6pPr marL="2286090" indent="0">
              <a:buNone/>
              <a:defRPr sz="1000"/>
            </a:lvl6pPr>
            <a:lvl7pPr marL="2743308" indent="0">
              <a:buNone/>
              <a:defRPr sz="1000"/>
            </a:lvl7pPr>
            <a:lvl8pPr marL="3200526" indent="0">
              <a:buNone/>
              <a:defRPr sz="1000"/>
            </a:lvl8pPr>
            <a:lvl9pPr marL="365774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804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367DFE-6A3E-E743-8CB9-C406F4C4116A}"/>
              </a:ext>
            </a:extLst>
          </p:cNvPr>
          <p:cNvSpPr/>
          <p:nvPr userDrawn="1"/>
        </p:nvSpPr>
        <p:spPr>
          <a:xfrm>
            <a:off x="7315200" y="2"/>
            <a:ext cx="4876800" cy="685799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5" y="2"/>
            <a:ext cx="7031736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8" indent="0">
              <a:buNone/>
              <a:defRPr sz="2800"/>
            </a:lvl2pPr>
            <a:lvl3pPr marL="914436" indent="0">
              <a:buNone/>
              <a:defRPr sz="2401"/>
            </a:lvl3pPr>
            <a:lvl4pPr marL="1371654" indent="0">
              <a:buNone/>
              <a:defRPr sz="2000"/>
            </a:lvl4pPr>
            <a:lvl5pPr marL="1828872" indent="0">
              <a:buNone/>
              <a:defRPr sz="2000"/>
            </a:lvl5pPr>
            <a:lvl6pPr marL="2286090" indent="0">
              <a:buNone/>
              <a:defRPr sz="2000"/>
            </a:lvl6pPr>
            <a:lvl7pPr marL="2743308" indent="0">
              <a:buNone/>
              <a:defRPr sz="2000"/>
            </a:lvl7pPr>
            <a:lvl8pPr marL="3200526" indent="0">
              <a:buNone/>
              <a:defRPr sz="2000"/>
            </a:lvl8pPr>
            <a:lvl9pPr marL="365774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E08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245" y="457200"/>
            <a:ext cx="3397759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32245" y="1741338"/>
            <a:ext cx="3397759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4" indent="0">
              <a:buNone/>
              <a:defRPr sz="1000"/>
            </a:lvl4pPr>
            <a:lvl5pPr marL="1828872" indent="0">
              <a:buNone/>
              <a:defRPr sz="1000"/>
            </a:lvl5pPr>
            <a:lvl6pPr marL="2286090" indent="0">
              <a:buNone/>
              <a:defRPr sz="1000"/>
            </a:lvl6pPr>
            <a:lvl7pPr marL="2743308" indent="0">
              <a:buNone/>
              <a:defRPr sz="1000"/>
            </a:lvl7pPr>
            <a:lvl8pPr marL="3200526" indent="0">
              <a:buNone/>
              <a:defRPr sz="1000"/>
            </a:lvl8pPr>
            <a:lvl9pPr marL="365774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7EC96AB-F863-944B-8774-30C0B8A13E3C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8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A5C9-DAC7-F945-9641-24276D15B1C6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09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4" y="382387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D8A5-7507-D348-8B53-33650341EB5D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8DA9474-1778-E34E-B6F2-D71926389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90"/>
            <a:ext cx="10318418" cy="3354859"/>
          </a:xfrm>
        </p:spPr>
        <p:txBody>
          <a:bodyPr anchor="b">
            <a:noAutofit/>
          </a:bodyPr>
          <a:lstStyle>
            <a:lvl1pPr algn="l">
              <a:defRPr sz="7201" spc="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8527" y="4672185"/>
            <a:ext cx="8045373" cy="742279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400" baseline="0">
                <a:solidFill>
                  <a:srgbClr val="E08F2A"/>
                </a:solidFill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4" indent="0" algn="ctr">
              <a:buNone/>
              <a:defRPr sz="1600"/>
            </a:lvl4pPr>
            <a:lvl5pPr marL="1828872" indent="0" algn="ctr">
              <a:buNone/>
              <a:defRPr sz="1600"/>
            </a:lvl5pPr>
            <a:lvl6pPr marL="2286090" indent="0" algn="ctr">
              <a:buNone/>
              <a:defRPr sz="1600"/>
            </a:lvl6pPr>
            <a:lvl7pPr marL="2743308" indent="0" algn="ctr">
              <a:buNone/>
              <a:defRPr sz="1600"/>
            </a:lvl7pPr>
            <a:lvl8pPr marL="3200526" indent="0" algn="ctr">
              <a:buNone/>
              <a:defRPr sz="1600"/>
            </a:lvl8pPr>
            <a:lvl9pPr marL="365774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7985" y="6375679"/>
            <a:ext cx="2329722" cy="348462"/>
          </a:xfrm>
        </p:spPr>
        <p:txBody>
          <a:bodyPr/>
          <a:lstStyle>
            <a:lvl1pPr algn="l">
              <a:defRPr baseline="0">
                <a:solidFill>
                  <a:schemeClr val="accent6"/>
                </a:solidFill>
              </a:defRPr>
            </a:lvl1pPr>
          </a:lstStyle>
          <a:p>
            <a:fld id="{598D1051-32EE-E84F-9263-034C1B9490FC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11" name="Rectangle 10" title="left edge border">
            <a:extLst>
              <a:ext uri="{FF2B5EF4-FFF2-40B4-BE49-F238E27FC236}">
                <a16:creationId xmlns:a16="http://schemas.microsoft.com/office/drawing/2014/main" id="{31F9574D-2E61-704C-8576-68A33D4C3A7B}"/>
              </a:ext>
            </a:extLst>
          </p:cNvPr>
          <p:cNvSpPr/>
          <p:nvPr userDrawn="1"/>
        </p:nvSpPr>
        <p:spPr>
          <a:xfrm>
            <a:off x="0" y="0"/>
            <a:ext cx="283464" cy="6858000"/>
          </a:xfrm>
          <a:prstGeom prst="rect">
            <a:avLst/>
          </a:prstGeom>
          <a:gradFill>
            <a:gsLst>
              <a:gs pos="79000">
                <a:schemeClr val="accent6"/>
              </a:gs>
              <a:gs pos="0">
                <a:srgbClr val="E08F2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B453C5-4E75-9F49-8454-3D25455D2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7112" y="27489"/>
            <a:ext cx="4344888" cy="1724039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E84BA9-AACD-5440-A788-C8E491A414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23896" y="5935547"/>
            <a:ext cx="2902248" cy="78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8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90"/>
            <a:ext cx="10318418" cy="3354859"/>
          </a:xfrm>
        </p:spPr>
        <p:txBody>
          <a:bodyPr anchor="b">
            <a:noAutofit/>
          </a:bodyPr>
          <a:lstStyle>
            <a:lvl1pPr algn="l">
              <a:defRPr sz="720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8527" y="4672185"/>
            <a:ext cx="8045373" cy="742279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400" baseline="0">
                <a:solidFill>
                  <a:schemeClr val="bg1"/>
                </a:solidFill>
              </a:defRPr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4" indent="0" algn="ctr">
              <a:buNone/>
              <a:defRPr sz="1600"/>
            </a:lvl4pPr>
            <a:lvl5pPr marL="1828872" indent="0" algn="ctr">
              <a:buNone/>
              <a:defRPr sz="1600"/>
            </a:lvl5pPr>
            <a:lvl6pPr marL="2286090" indent="0" algn="ctr">
              <a:buNone/>
              <a:defRPr sz="1600"/>
            </a:lvl6pPr>
            <a:lvl7pPr marL="2743308" indent="0" algn="ctr">
              <a:buNone/>
              <a:defRPr sz="1600"/>
            </a:lvl7pPr>
            <a:lvl8pPr marL="3200526" indent="0" algn="ctr">
              <a:buNone/>
              <a:defRPr sz="1600"/>
            </a:lvl8pPr>
            <a:lvl9pPr marL="365774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6736" y="6375679"/>
            <a:ext cx="2329722" cy="348462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</a:defRPr>
            </a:lvl1pPr>
          </a:lstStyle>
          <a:p>
            <a:fld id="{A2030B80-A5FF-7246-97E1-A5FAD66BAA0C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8522" y="6375679"/>
            <a:ext cx="7159420" cy="345796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5252" y="6375679"/>
            <a:ext cx="431688" cy="34579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CFDC9DA-6D77-F14E-B09E-F5A2AA1CBA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5038" y="133861"/>
            <a:ext cx="4282472" cy="16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2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531" y="1073888"/>
            <a:ext cx="10337470" cy="4064627"/>
          </a:xfrm>
        </p:spPr>
        <p:txBody>
          <a:bodyPr anchor="b">
            <a:normAutofit/>
          </a:bodyPr>
          <a:lstStyle>
            <a:lvl1pPr>
              <a:defRPr sz="540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535" y="5343896"/>
            <a:ext cx="9167887" cy="7670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 title="left edge border">
            <a:extLst>
              <a:ext uri="{FF2B5EF4-FFF2-40B4-BE49-F238E27FC236}">
                <a16:creationId xmlns:a16="http://schemas.microsoft.com/office/drawing/2014/main" id="{14BB2965-DF6F-0B4E-838A-0B1DE45BF8F0}"/>
              </a:ext>
            </a:extLst>
          </p:cNvPr>
          <p:cNvSpPr/>
          <p:nvPr userDrawn="1"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E08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30DBD50-CAC9-134F-A2CA-6C6C3FB3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36736" y="6375679"/>
            <a:ext cx="2329722" cy="348462"/>
          </a:xfrm>
        </p:spPr>
        <p:txBody>
          <a:bodyPr/>
          <a:lstStyle>
            <a:lvl1pPr algn="r">
              <a:defRPr baseline="0">
                <a:solidFill>
                  <a:schemeClr val="tx1"/>
                </a:solidFill>
              </a:defRPr>
            </a:lvl1pPr>
          </a:lstStyle>
          <a:p>
            <a:fld id="{41815E28-5F2E-F241-8E56-99C1F16905A5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E299AF8-0B08-2A42-8EB4-E2E4166A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522" y="6375679"/>
            <a:ext cx="7159420" cy="345796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1A7B227-746A-E042-96E1-7AACF386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252" y="6375679"/>
            <a:ext cx="431688" cy="34579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91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531" y="1073888"/>
            <a:ext cx="10337470" cy="4064627"/>
          </a:xfrm>
        </p:spPr>
        <p:txBody>
          <a:bodyPr anchor="b">
            <a:normAutofit/>
          </a:bodyPr>
          <a:lstStyle>
            <a:lvl1pPr>
              <a:defRPr sz="540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535" y="5343896"/>
            <a:ext cx="9167887" cy="7670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 title="left edge border">
            <a:extLst>
              <a:ext uri="{FF2B5EF4-FFF2-40B4-BE49-F238E27FC236}">
                <a16:creationId xmlns:a16="http://schemas.microsoft.com/office/drawing/2014/main" id="{14BB2965-DF6F-0B4E-838A-0B1DE45BF8F0}"/>
              </a:ext>
            </a:extLst>
          </p:cNvPr>
          <p:cNvSpPr/>
          <p:nvPr userDrawn="1"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E08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E299AF8-0B08-2A42-8EB4-E2E4166A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522" y="6375679"/>
            <a:ext cx="7159420" cy="345796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6FB2766-B1FC-0548-A489-A53070A3E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9354" y="5961857"/>
            <a:ext cx="2258446" cy="8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63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1B15-272E-8544-83BF-46713A321F21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2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3" y="2019302"/>
            <a:ext cx="5074227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4173" y="2019302"/>
            <a:ext cx="5074227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5E6AF-21C1-A345-83BE-D8C2D931F153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26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10663428" cy="12445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398" y="2019302"/>
            <a:ext cx="5027386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18" indent="0">
              <a:buNone/>
              <a:defRPr sz="1900" b="1"/>
            </a:lvl2pPr>
            <a:lvl3pPr marL="914436" indent="0">
              <a:buNone/>
              <a:defRPr sz="1800" b="1"/>
            </a:lvl3pPr>
            <a:lvl4pPr marL="1371654" indent="0">
              <a:buNone/>
              <a:defRPr sz="1600" b="1"/>
            </a:lvl4pPr>
            <a:lvl5pPr marL="1828872" indent="0">
              <a:buNone/>
              <a:defRPr sz="1600" b="1"/>
            </a:lvl5pPr>
            <a:lvl6pPr marL="2286090" indent="0">
              <a:buNone/>
              <a:defRPr sz="1600" b="1"/>
            </a:lvl6pPr>
            <a:lvl7pPr marL="2743308" indent="0">
              <a:buNone/>
              <a:defRPr sz="1600" b="1"/>
            </a:lvl7pPr>
            <a:lvl8pPr marL="3200526" indent="0">
              <a:buNone/>
              <a:defRPr sz="1600" b="1"/>
            </a:lvl8pPr>
            <a:lvl9pPr marL="36577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020" y="2728770"/>
            <a:ext cx="5027386" cy="31767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7078" y="2019302"/>
            <a:ext cx="5027386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18" indent="0">
              <a:buNone/>
              <a:defRPr sz="1900" b="1"/>
            </a:lvl2pPr>
            <a:lvl3pPr marL="914436" indent="0">
              <a:buNone/>
              <a:defRPr sz="1800" b="1"/>
            </a:lvl3pPr>
            <a:lvl4pPr marL="1371654" indent="0">
              <a:buNone/>
              <a:defRPr sz="1600" b="1"/>
            </a:lvl4pPr>
            <a:lvl5pPr marL="1828872" indent="0">
              <a:buNone/>
              <a:defRPr sz="1600" b="1"/>
            </a:lvl5pPr>
            <a:lvl6pPr marL="2286090" indent="0">
              <a:buNone/>
              <a:defRPr sz="1600" b="1"/>
            </a:lvl6pPr>
            <a:lvl7pPr marL="2743308" indent="0">
              <a:buNone/>
              <a:defRPr sz="1600" b="1"/>
            </a:lvl7pPr>
            <a:lvl8pPr marL="3200526" indent="0">
              <a:buNone/>
              <a:defRPr sz="1600" b="1"/>
            </a:lvl8pPr>
            <a:lvl9pPr marL="3657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7078" y="2728770"/>
            <a:ext cx="5027386" cy="31767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294E-3AC4-D84B-8A2C-D93ACEA73529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81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95B0-6401-AC47-AB46-2D78F4689B6D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5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82387"/>
            <a:ext cx="10668000" cy="1244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06931"/>
            <a:ext cx="10668000" cy="387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0961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  <a:latin typeface="Abadi" panose="020F0502020204030204" pitchFamily="34" charset="0"/>
              </a:defRPr>
            </a:lvl1pPr>
          </a:lstStyle>
          <a:p>
            <a:fld id="{21BF7986-70BC-784D-80AE-BCAB5272747F}" type="datetime1">
              <a:rPr lang="en-US" smtClean="0"/>
              <a:t>11/30/22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375679"/>
            <a:ext cx="753133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/>
                </a:solidFill>
                <a:latin typeface="Abad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8312" y="6375679"/>
            <a:ext cx="431688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  <a:latin typeface="Abadi" panose="020F050202020403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rgbClr val="E08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369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8" r:id="rId2"/>
    <p:sldLayoutId id="2147484526" r:id="rId3"/>
    <p:sldLayoutId id="2147484515" r:id="rId4"/>
    <p:sldLayoutId id="2147484527" r:id="rId5"/>
    <p:sldLayoutId id="2147484514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  <p:sldLayoutId id="2147484522" r:id="rId13"/>
    <p:sldLayoutId id="2147484523" r:id="rId14"/>
  </p:sldLayoutIdLst>
  <p:hf sldNum="0" hdr="0" ftr="0" dt="0"/>
  <p:txStyles>
    <p:titleStyle>
      <a:lvl1pPr algn="l" defTabSz="914436" rtl="0" eaLnBrk="1" latinLnBrk="0" hangingPunct="1">
        <a:lnSpc>
          <a:spcPct val="90000"/>
        </a:lnSpc>
        <a:spcBef>
          <a:spcPct val="0"/>
        </a:spcBef>
        <a:buNone/>
        <a:defRPr sz="4000" b="1" kern="1200" cap="none" spc="200" baseline="0">
          <a:solidFill>
            <a:schemeClr val="tx2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9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badi" panose="020F0502020204030204" pitchFamily="34" charset="0"/>
          <a:ea typeface="+mn-ea"/>
          <a:cs typeface="+mn-cs"/>
        </a:defRPr>
      </a:lvl1pPr>
      <a:lvl2pPr marL="685827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Abadi" panose="020F0502020204030204" pitchFamily="34" charset="0"/>
          <a:ea typeface="+mn-ea"/>
          <a:cs typeface="+mn-cs"/>
        </a:defRPr>
      </a:lvl2pPr>
      <a:lvl3pPr marL="1143045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badi" panose="020F0502020204030204" pitchFamily="34" charset="0"/>
          <a:ea typeface="+mn-ea"/>
          <a:cs typeface="+mn-cs"/>
        </a:defRPr>
      </a:lvl3pPr>
      <a:lvl4pPr marL="1600263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Courier New" panose="02070309020205020404" pitchFamily="49" charset="0"/>
        <a:buChar char="o"/>
        <a:defRPr sz="1400" kern="1200">
          <a:solidFill>
            <a:schemeClr val="tx1">
              <a:lumMod val="65000"/>
              <a:lumOff val="35000"/>
            </a:schemeClr>
          </a:solidFill>
          <a:latin typeface="Abadi" panose="020F0502020204030204" pitchFamily="34" charset="0"/>
          <a:ea typeface="+mn-ea"/>
          <a:cs typeface="+mn-cs"/>
        </a:defRPr>
      </a:lvl4pPr>
      <a:lvl5pPr marL="2057482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Abadi" panose="020F0502020204030204" pitchFamily="34" charset="0"/>
          <a:ea typeface="+mn-ea"/>
          <a:cs typeface="+mn-cs"/>
        </a:defRPr>
      </a:lvl5pPr>
      <a:lvl6pPr marL="2514699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918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135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354" indent="-228609" algn="l" defTabSz="91443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2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0" userDrawn="1">
          <p15:clr>
            <a:srgbClr val="F26B43"/>
          </p15:clr>
        </p15:guide>
        <p15:guide id="2" pos="7200" userDrawn="1">
          <p15:clr>
            <a:srgbClr val="F26B43"/>
          </p15:clr>
        </p15:guide>
        <p15:guide id="3" orient="horz" pos="4008" userDrawn="1">
          <p15:clr>
            <a:srgbClr val="F26B43"/>
          </p15:clr>
        </p15:guide>
        <p15:guide id="4" orient="horz" pos="1272" userDrawn="1">
          <p15:clr>
            <a:srgbClr val="F26B43"/>
          </p15:clr>
        </p15:guide>
        <p15:guide id="5" orient="horz" pos="3720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t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7" Type="http://schemas.openxmlformats.org/officeDocument/2006/relationships/image" Target="../media/image1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7719-8F7E-E24E-A69D-94585B45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00" y="796097"/>
            <a:ext cx="10998200" cy="2303814"/>
          </a:xfrm>
        </p:spPr>
        <p:txBody>
          <a:bodyPr anchor="t"/>
          <a:lstStyle/>
          <a:p>
            <a:pPr algn="ctr"/>
            <a:r>
              <a:rPr lang="en-GB" sz="4000" dirty="0"/>
              <a:t>Impact of COVID-19 on mortality in coastal Kenya: a longitudinal open cohort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2111F-BB30-4F43-A4D1-601C39436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339" y="6131763"/>
            <a:ext cx="4307322" cy="592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4C4DD-6809-1047-AD54-976969C2F236}"/>
              </a:ext>
            </a:extLst>
          </p:cNvPr>
          <p:cNvSpPr txBox="1"/>
          <p:nvPr/>
        </p:nvSpPr>
        <p:spPr>
          <a:xfrm>
            <a:off x="3784310" y="3415977"/>
            <a:ext cx="4623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E" b="1" dirty="0">
                <a:solidFill>
                  <a:schemeClr val="accent6"/>
                </a:solidFill>
                <a:latin typeface="Poppins" pitchFamily="2" charset="77"/>
                <a:ea typeface="+mj-ea"/>
                <a:cs typeface="Poppins" pitchFamily="2" charset="77"/>
              </a:rPr>
              <a:t>Mark Otiende </a:t>
            </a:r>
          </a:p>
          <a:p>
            <a:pPr algn="ctr"/>
            <a:endParaRPr lang="en-KE" b="1" dirty="0">
              <a:solidFill>
                <a:schemeClr val="accent6"/>
              </a:solidFill>
              <a:latin typeface="Poppins" pitchFamily="2" charset="77"/>
              <a:ea typeface="+mj-ea"/>
              <a:cs typeface="Poppins" pitchFamily="2" charset="77"/>
            </a:endParaRPr>
          </a:p>
          <a:p>
            <a:pPr algn="ctr"/>
            <a:r>
              <a:rPr lang="en-KE" sz="2400" b="1" dirty="0">
                <a:solidFill>
                  <a:schemeClr val="accent6"/>
                </a:solidFill>
                <a:latin typeface="Poppins" pitchFamily="2" charset="77"/>
                <a:ea typeface="+mj-ea"/>
                <a:cs typeface="Poppins" pitchFamily="2" charset="77"/>
              </a:rPr>
              <a:t>Africa Mortality Symposium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C20EE-D1D7-E446-BECB-F5B1E84A7CA4}"/>
              </a:ext>
            </a:extLst>
          </p:cNvPr>
          <p:cNvSpPr txBox="1"/>
          <p:nvPr/>
        </p:nvSpPr>
        <p:spPr>
          <a:xfrm>
            <a:off x="4993775" y="4589204"/>
            <a:ext cx="315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dirty="0">
                <a:solidFill>
                  <a:schemeClr val="accent6"/>
                </a:solidFill>
                <a:latin typeface="Poppins" pitchFamily="2" charset="77"/>
                <a:ea typeface="+mj-ea"/>
                <a:cs typeface="Poppins" pitchFamily="2" charset="77"/>
              </a:rPr>
              <a:t>29</a:t>
            </a:r>
            <a:r>
              <a:rPr lang="en-KE" baseline="30000" dirty="0">
                <a:solidFill>
                  <a:schemeClr val="accent6"/>
                </a:solidFill>
                <a:latin typeface="Poppins" pitchFamily="2" charset="77"/>
                <a:ea typeface="+mj-ea"/>
                <a:cs typeface="Poppins" pitchFamily="2" charset="77"/>
              </a:rPr>
              <a:t>th</a:t>
            </a:r>
            <a:r>
              <a:rPr lang="en-KE" dirty="0">
                <a:solidFill>
                  <a:schemeClr val="accent6"/>
                </a:solidFill>
                <a:latin typeface="Poppins" pitchFamily="2" charset="77"/>
                <a:ea typeface="+mj-ea"/>
                <a:cs typeface="Poppins" pitchFamily="2" charset="77"/>
              </a:rPr>
              <a:t>-30</a:t>
            </a:r>
            <a:r>
              <a:rPr lang="en-KE" baseline="30000" dirty="0">
                <a:solidFill>
                  <a:schemeClr val="accent6"/>
                </a:solidFill>
                <a:latin typeface="Poppins" pitchFamily="2" charset="77"/>
                <a:ea typeface="+mj-ea"/>
                <a:cs typeface="Poppins" pitchFamily="2" charset="77"/>
              </a:rPr>
              <a:t>th</a:t>
            </a:r>
            <a:r>
              <a:rPr lang="en-KE" dirty="0">
                <a:solidFill>
                  <a:schemeClr val="accent6"/>
                </a:solidFill>
                <a:latin typeface="Poppins" pitchFamily="2" charset="77"/>
                <a:ea typeface="+mj-ea"/>
                <a:cs typeface="Poppins" pitchFamily="2" charset="77"/>
              </a:rPr>
              <a:t> November, 2022</a:t>
            </a:r>
          </a:p>
        </p:txBody>
      </p:sp>
    </p:spTree>
    <p:extLst>
      <p:ext uri="{BB962C8B-B14F-4D97-AF65-F5344CB8AC3E}">
        <p14:creationId xmlns:p14="http://schemas.microsoft.com/office/powerpoint/2010/main" val="2838180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B6FC9E51-88F3-224B-B95A-953321D0D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520213"/>
              </p:ext>
            </p:extLst>
          </p:nvPr>
        </p:nvGraphicFramePr>
        <p:xfrm>
          <a:off x="6011920" y="2516582"/>
          <a:ext cx="5992835" cy="25253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67252">
                  <a:extLst>
                    <a:ext uri="{9D8B030D-6E8A-4147-A177-3AD203B41FA5}">
                      <a16:colId xmlns:a16="http://schemas.microsoft.com/office/drawing/2014/main" val="3748853925"/>
                    </a:ext>
                  </a:extLst>
                </a:gridCol>
                <a:gridCol w="1019504">
                  <a:extLst>
                    <a:ext uri="{9D8B030D-6E8A-4147-A177-3AD203B41FA5}">
                      <a16:colId xmlns:a16="http://schemas.microsoft.com/office/drawing/2014/main" val="1729887214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953335106"/>
                    </a:ext>
                  </a:extLst>
                </a:gridCol>
                <a:gridCol w="780601">
                  <a:extLst>
                    <a:ext uri="{9D8B030D-6E8A-4147-A177-3AD203B41FA5}">
                      <a16:colId xmlns:a16="http://schemas.microsoft.com/office/drawing/2014/main" val="420120673"/>
                    </a:ext>
                  </a:extLst>
                </a:gridCol>
                <a:gridCol w="682497">
                  <a:extLst>
                    <a:ext uri="{9D8B030D-6E8A-4147-A177-3AD203B41FA5}">
                      <a16:colId xmlns:a16="http://schemas.microsoft.com/office/drawing/2014/main" val="2248973306"/>
                    </a:ext>
                  </a:extLst>
                </a:gridCol>
                <a:gridCol w="893270">
                  <a:extLst>
                    <a:ext uri="{9D8B030D-6E8A-4147-A177-3AD203B41FA5}">
                      <a16:colId xmlns:a16="http://schemas.microsoft.com/office/drawing/2014/main" val="583963914"/>
                    </a:ext>
                  </a:extLst>
                </a:gridCol>
                <a:gridCol w="872249">
                  <a:extLst>
                    <a:ext uri="{9D8B030D-6E8A-4147-A177-3AD203B41FA5}">
                      <a16:colId xmlns:a16="http://schemas.microsoft.com/office/drawing/2014/main" val="1006269298"/>
                    </a:ext>
                  </a:extLst>
                </a:gridCol>
              </a:tblGrid>
              <a:tr h="526964"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(years)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bserved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xpected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xcess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pPr algn="ctr"/>
                      <a:endParaRPr lang="en-K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 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Risk per 100,000</a:t>
                      </a: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1312"/>
                  </a:ext>
                </a:extLst>
              </a:tr>
              <a:tr h="374003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445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510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0020" lvl="0" algn="r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-6.2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-41, 102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-2.8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316188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5-14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445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510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002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15.8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-20, 100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745828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15-44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445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lvl="0" algn="r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510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002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-19, 33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89953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45-64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445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lvl="0" algn="r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510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002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14.5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-8, 44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27.9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23577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&gt;64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445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lvl="0" algn="r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510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002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22.6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5, 51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204.0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320749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4455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lvl="0" algn="r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5105" lvl="0" algn="r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0020" lvl="0" algn="r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lvl="0" algn="r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3, 27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139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/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𝐸𝑥𝑐𝑒𝑠𝑠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𝑚𝑜𝑟𝑡𝑎𝑙𝑖𝑡𝑦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𝑝𝑒𝑟𝑠𝑜𝑛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/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den>
                      </m:f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100</m:t>
                      </m:r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5BCF7E4-F5CB-4442-886F-A8121F5FD56F}"/>
              </a:ext>
            </a:extLst>
          </p:cNvPr>
          <p:cNvSpPr txBox="1"/>
          <p:nvPr/>
        </p:nvSpPr>
        <p:spPr>
          <a:xfrm>
            <a:off x="1545902" y="960870"/>
            <a:ext cx="9238683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sz="2401" i="1" dirty="0"/>
              <a:t>Excess mortality 1</a:t>
            </a:r>
            <a:r>
              <a:rPr lang="en-KE" sz="2401" i="1" baseline="30000" dirty="0"/>
              <a:t>st</a:t>
            </a:r>
            <a:r>
              <a:rPr lang="en-KE" sz="2401" i="1" dirty="0"/>
              <a:t> January 2020 – 31</a:t>
            </a:r>
            <a:r>
              <a:rPr lang="en-KE" sz="2401" i="1" baseline="30000" dirty="0"/>
              <a:t>st</a:t>
            </a:r>
            <a:r>
              <a:rPr lang="en-KE" sz="2401" i="1" dirty="0"/>
              <a:t> March 2020 (pre-pandemic period) </a:t>
            </a:r>
          </a:p>
          <a:p>
            <a:endParaRPr lang="en-K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731153-BF77-4B4A-ABB3-1BCF0F0E9D2C}"/>
              </a:ext>
            </a:extLst>
          </p:cNvPr>
          <p:cNvSpPr/>
          <p:nvPr/>
        </p:nvSpPr>
        <p:spPr>
          <a:xfrm>
            <a:off x="6011920" y="4390897"/>
            <a:ext cx="5984808" cy="65105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26622-34E5-B286-AAFD-1B7FE7734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45" y="2284857"/>
            <a:ext cx="5615396" cy="3371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768C32-41BE-CB3E-9952-D644B3B0EB8E}"/>
              </a:ext>
            </a:extLst>
          </p:cNvPr>
          <p:cNvSpPr/>
          <p:nvPr/>
        </p:nvSpPr>
        <p:spPr>
          <a:xfrm>
            <a:off x="872359" y="2516582"/>
            <a:ext cx="357351" cy="231817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5B6467-D78D-7615-93AB-7A0C648D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1F38D9-0BBE-DBCD-562E-9D8E9CB873D6}"/>
              </a:ext>
            </a:extLst>
          </p:cNvPr>
          <p:cNvCxnSpPr>
            <a:cxnSpLocks/>
          </p:cNvCxnSpPr>
          <p:nvPr/>
        </p:nvCxnSpPr>
        <p:spPr>
          <a:xfrm>
            <a:off x="2082374" y="2681555"/>
            <a:ext cx="671100" cy="513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05250E-AF89-A98A-EE81-03E5CF205597}"/>
              </a:ext>
            </a:extLst>
          </p:cNvPr>
          <p:cNvCxnSpPr>
            <a:cxnSpLocks/>
          </p:cNvCxnSpPr>
          <p:nvPr/>
        </p:nvCxnSpPr>
        <p:spPr>
          <a:xfrm>
            <a:off x="3270588" y="2581745"/>
            <a:ext cx="671100" cy="513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3DCDDE-4CFE-4C16-F561-768D4A603706}"/>
              </a:ext>
            </a:extLst>
          </p:cNvPr>
          <p:cNvCxnSpPr>
            <a:cxnSpLocks/>
          </p:cNvCxnSpPr>
          <p:nvPr/>
        </p:nvCxnSpPr>
        <p:spPr>
          <a:xfrm>
            <a:off x="4201064" y="2681555"/>
            <a:ext cx="671100" cy="513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1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B6FC9E51-88F3-224B-B95A-953321D0D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20375"/>
              </p:ext>
            </p:extLst>
          </p:nvPr>
        </p:nvGraphicFramePr>
        <p:xfrm>
          <a:off x="6011920" y="2516582"/>
          <a:ext cx="5992835" cy="25253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67252">
                  <a:extLst>
                    <a:ext uri="{9D8B030D-6E8A-4147-A177-3AD203B41FA5}">
                      <a16:colId xmlns:a16="http://schemas.microsoft.com/office/drawing/2014/main" val="3748853925"/>
                    </a:ext>
                  </a:extLst>
                </a:gridCol>
                <a:gridCol w="1019504">
                  <a:extLst>
                    <a:ext uri="{9D8B030D-6E8A-4147-A177-3AD203B41FA5}">
                      <a16:colId xmlns:a16="http://schemas.microsoft.com/office/drawing/2014/main" val="1729887214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953335106"/>
                    </a:ext>
                  </a:extLst>
                </a:gridCol>
                <a:gridCol w="780601">
                  <a:extLst>
                    <a:ext uri="{9D8B030D-6E8A-4147-A177-3AD203B41FA5}">
                      <a16:colId xmlns:a16="http://schemas.microsoft.com/office/drawing/2014/main" val="420120673"/>
                    </a:ext>
                  </a:extLst>
                </a:gridCol>
                <a:gridCol w="682497">
                  <a:extLst>
                    <a:ext uri="{9D8B030D-6E8A-4147-A177-3AD203B41FA5}">
                      <a16:colId xmlns:a16="http://schemas.microsoft.com/office/drawing/2014/main" val="2248973306"/>
                    </a:ext>
                  </a:extLst>
                </a:gridCol>
                <a:gridCol w="893270">
                  <a:extLst>
                    <a:ext uri="{9D8B030D-6E8A-4147-A177-3AD203B41FA5}">
                      <a16:colId xmlns:a16="http://schemas.microsoft.com/office/drawing/2014/main" val="583963914"/>
                    </a:ext>
                  </a:extLst>
                </a:gridCol>
                <a:gridCol w="872249">
                  <a:extLst>
                    <a:ext uri="{9D8B030D-6E8A-4147-A177-3AD203B41FA5}">
                      <a16:colId xmlns:a16="http://schemas.microsoft.com/office/drawing/2014/main" val="1006269298"/>
                    </a:ext>
                  </a:extLst>
                </a:gridCol>
              </a:tblGrid>
              <a:tr h="526964"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(years)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bserved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xpected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xcess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pPr algn="ctr"/>
                      <a:endParaRPr lang="en-K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 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Risk per 100,000</a:t>
                      </a: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1312"/>
                  </a:ext>
                </a:extLst>
              </a:tr>
              <a:tr h="374003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-11.4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-37, 32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-11.1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316188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5-14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-13, 77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745828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15-44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-7, 24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89953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45-64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-13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-10.5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-24, 8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-40.3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23577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&gt;64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-26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-9.2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-18, 1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-204.0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320749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-4.8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-12, 1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-9.7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139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/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𝐸𝑥𝑐𝑒𝑠𝑠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𝑚𝑜𝑟𝑡𝑎𝑙𝑖𝑡𝑦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𝑝𝑒𝑟𝑠𝑜𝑛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/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den>
                      </m:f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100</m:t>
                      </m:r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5BCF7E4-F5CB-4442-886F-A8121F5FD56F}"/>
              </a:ext>
            </a:extLst>
          </p:cNvPr>
          <p:cNvSpPr txBox="1"/>
          <p:nvPr/>
        </p:nvSpPr>
        <p:spPr>
          <a:xfrm>
            <a:off x="1545902" y="960870"/>
            <a:ext cx="8628131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sz="2401" i="1" dirty="0"/>
              <a:t>Excess mortality 1</a:t>
            </a:r>
            <a:r>
              <a:rPr lang="en-KE" sz="2401" i="1" baseline="30000" dirty="0"/>
              <a:t>st</a:t>
            </a:r>
            <a:r>
              <a:rPr lang="en-KE" sz="2401" i="1" dirty="0"/>
              <a:t> April 2020 – 4</a:t>
            </a:r>
            <a:r>
              <a:rPr lang="en-KE" sz="2401" i="1" baseline="30000" dirty="0"/>
              <a:t>th</a:t>
            </a:r>
            <a:r>
              <a:rPr lang="en-KE" sz="2401" i="1" dirty="0"/>
              <a:t> October 2020 (wave 1 – wild type) </a:t>
            </a:r>
          </a:p>
          <a:p>
            <a:endParaRPr lang="en-K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26622-34E5-B286-AAFD-1B7FE7734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5" y="2284857"/>
            <a:ext cx="5615396" cy="3371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768C32-41BE-CB3E-9952-D644B3B0EB8E}"/>
              </a:ext>
            </a:extLst>
          </p:cNvPr>
          <p:cNvSpPr/>
          <p:nvPr/>
        </p:nvSpPr>
        <p:spPr>
          <a:xfrm>
            <a:off x="1398756" y="2506072"/>
            <a:ext cx="1050154" cy="231817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4EC82C-BDA6-1859-973E-9B5F8257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</p:spTree>
    <p:extLst>
      <p:ext uri="{BB962C8B-B14F-4D97-AF65-F5344CB8AC3E}">
        <p14:creationId xmlns:p14="http://schemas.microsoft.com/office/powerpoint/2010/main" val="2208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B6FC9E51-88F3-224B-B95A-953321D0D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021383"/>
              </p:ext>
            </p:extLst>
          </p:nvPr>
        </p:nvGraphicFramePr>
        <p:xfrm>
          <a:off x="6011920" y="2516582"/>
          <a:ext cx="5992835" cy="25253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67252">
                  <a:extLst>
                    <a:ext uri="{9D8B030D-6E8A-4147-A177-3AD203B41FA5}">
                      <a16:colId xmlns:a16="http://schemas.microsoft.com/office/drawing/2014/main" val="3748853925"/>
                    </a:ext>
                  </a:extLst>
                </a:gridCol>
                <a:gridCol w="1019504">
                  <a:extLst>
                    <a:ext uri="{9D8B030D-6E8A-4147-A177-3AD203B41FA5}">
                      <a16:colId xmlns:a16="http://schemas.microsoft.com/office/drawing/2014/main" val="1729887214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953335106"/>
                    </a:ext>
                  </a:extLst>
                </a:gridCol>
                <a:gridCol w="780601">
                  <a:extLst>
                    <a:ext uri="{9D8B030D-6E8A-4147-A177-3AD203B41FA5}">
                      <a16:colId xmlns:a16="http://schemas.microsoft.com/office/drawing/2014/main" val="420120673"/>
                    </a:ext>
                  </a:extLst>
                </a:gridCol>
                <a:gridCol w="682497">
                  <a:extLst>
                    <a:ext uri="{9D8B030D-6E8A-4147-A177-3AD203B41FA5}">
                      <a16:colId xmlns:a16="http://schemas.microsoft.com/office/drawing/2014/main" val="2248973306"/>
                    </a:ext>
                  </a:extLst>
                </a:gridCol>
                <a:gridCol w="893270">
                  <a:extLst>
                    <a:ext uri="{9D8B030D-6E8A-4147-A177-3AD203B41FA5}">
                      <a16:colId xmlns:a16="http://schemas.microsoft.com/office/drawing/2014/main" val="583963914"/>
                    </a:ext>
                  </a:extLst>
                </a:gridCol>
                <a:gridCol w="872249">
                  <a:extLst>
                    <a:ext uri="{9D8B030D-6E8A-4147-A177-3AD203B41FA5}">
                      <a16:colId xmlns:a16="http://schemas.microsoft.com/office/drawing/2014/main" val="1006269298"/>
                    </a:ext>
                  </a:extLst>
                </a:gridCol>
              </a:tblGrid>
              <a:tr h="526964"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(years)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bserved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xpected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xcess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pPr algn="ctr"/>
                      <a:endParaRPr lang="en-K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 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Risk per 100,000</a:t>
                      </a: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1312"/>
                  </a:ext>
                </a:extLst>
              </a:tr>
              <a:tr h="374003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-22.7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-39, 52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-13.8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316188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5-14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-33.3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-47, 12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-10.9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745828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15-44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-6.0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-15, 29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89953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45-64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-6, 43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23577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&gt;64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7, 40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156.9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320749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0, 18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indent="-457200" algn="r" defTabSz="914436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139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/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𝐸𝑥𝑐𝑒𝑠𝑠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𝑚𝑜𝑟𝑡𝑎𝑙𝑖𝑡𝑦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𝑝𝑒𝑟𝑠𝑜𝑛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/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den>
                      </m:f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100</m:t>
                      </m:r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5BCF7E4-F5CB-4442-886F-A8121F5FD56F}"/>
              </a:ext>
            </a:extLst>
          </p:cNvPr>
          <p:cNvSpPr txBox="1"/>
          <p:nvPr/>
        </p:nvSpPr>
        <p:spPr>
          <a:xfrm>
            <a:off x="1545902" y="960870"/>
            <a:ext cx="9319539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sz="2401" i="1" dirty="0"/>
              <a:t>Excess mortality 5</a:t>
            </a:r>
            <a:r>
              <a:rPr lang="en-KE" sz="2401" i="1" baseline="30000" dirty="0"/>
              <a:t>th</a:t>
            </a:r>
            <a:r>
              <a:rPr lang="en-KE" sz="2401" i="1" dirty="0"/>
              <a:t> October 2020 – 14</a:t>
            </a:r>
            <a:r>
              <a:rPr lang="en-KE" sz="2401" i="1" baseline="30000" dirty="0"/>
              <a:t>th</a:t>
            </a:r>
            <a:r>
              <a:rPr lang="en-KE" sz="2401" i="1" dirty="0"/>
              <a:t> February 2021 (wave 2 – wild type) </a:t>
            </a:r>
          </a:p>
          <a:p>
            <a:endParaRPr lang="en-K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731153-BF77-4B4A-ABB3-1BCF0F0E9D2C}"/>
              </a:ext>
            </a:extLst>
          </p:cNvPr>
          <p:cNvSpPr/>
          <p:nvPr/>
        </p:nvSpPr>
        <p:spPr>
          <a:xfrm>
            <a:off x="6019947" y="4405689"/>
            <a:ext cx="5984808" cy="63626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26622-34E5-B286-AAFD-1B7FE7734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5" y="2284857"/>
            <a:ext cx="5615396" cy="3371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768C32-41BE-CB3E-9952-D644B3B0EB8E}"/>
              </a:ext>
            </a:extLst>
          </p:cNvPr>
          <p:cNvSpPr/>
          <p:nvPr/>
        </p:nvSpPr>
        <p:spPr>
          <a:xfrm>
            <a:off x="2460297" y="2506072"/>
            <a:ext cx="734848" cy="231817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7B68CE-43B7-A432-43B7-3555BC32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</p:spTree>
    <p:extLst>
      <p:ext uri="{BB962C8B-B14F-4D97-AF65-F5344CB8AC3E}">
        <p14:creationId xmlns:p14="http://schemas.microsoft.com/office/powerpoint/2010/main" val="295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B6FC9E51-88F3-224B-B95A-953321D0D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753186"/>
              </p:ext>
            </p:extLst>
          </p:nvPr>
        </p:nvGraphicFramePr>
        <p:xfrm>
          <a:off x="6011920" y="2516582"/>
          <a:ext cx="5992835" cy="25253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67252">
                  <a:extLst>
                    <a:ext uri="{9D8B030D-6E8A-4147-A177-3AD203B41FA5}">
                      <a16:colId xmlns:a16="http://schemas.microsoft.com/office/drawing/2014/main" val="3748853925"/>
                    </a:ext>
                  </a:extLst>
                </a:gridCol>
                <a:gridCol w="1019504">
                  <a:extLst>
                    <a:ext uri="{9D8B030D-6E8A-4147-A177-3AD203B41FA5}">
                      <a16:colId xmlns:a16="http://schemas.microsoft.com/office/drawing/2014/main" val="1729887214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953335106"/>
                    </a:ext>
                  </a:extLst>
                </a:gridCol>
                <a:gridCol w="780601">
                  <a:extLst>
                    <a:ext uri="{9D8B030D-6E8A-4147-A177-3AD203B41FA5}">
                      <a16:colId xmlns:a16="http://schemas.microsoft.com/office/drawing/2014/main" val="420120673"/>
                    </a:ext>
                  </a:extLst>
                </a:gridCol>
                <a:gridCol w="682497">
                  <a:extLst>
                    <a:ext uri="{9D8B030D-6E8A-4147-A177-3AD203B41FA5}">
                      <a16:colId xmlns:a16="http://schemas.microsoft.com/office/drawing/2014/main" val="2248973306"/>
                    </a:ext>
                  </a:extLst>
                </a:gridCol>
                <a:gridCol w="893270">
                  <a:extLst>
                    <a:ext uri="{9D8B030D-6E8A-4147-A177-3AD203B41FA5}">
                      <a16:colId xmlns:a16="http://schemas.microsoft.com/office/drawing/2014/main" val="583963914"/>
                    </a:ext>
                  </a:extLst>
                </a:gridCol>
                <a:gridCol w="872249">
                  <a:extLst>
                    <a:ext uri="{9D8B030D-6E8A-4147-A177-3AD203B41FA5}">
                      <a16:colId xmlns:a16="http://schemas.microsoft.com/office/drawing/2014/main" val="1006269298"/>
                    </a:ext>
                  </a:extLst>
                </a:gridCol>
              </a:tblGrid>
              <a:tr h="526964"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(years)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bserved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xpected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xcess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pPr algn="ctr"/>
                      <a:endParaRPr lang="en-K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 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Risk per 100,000</a:t>
                      </a: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1312"/>
                  </a:ext>
                </a:extLst>
              </a:tr>
              <a:tr h="374003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-32, 92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316188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5-14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-27, 67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745828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15-44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-15.3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-31, 7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-8.8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89953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45-64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-3.8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-20, 20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-9.3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23577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&gt;64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-2, 30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141.2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320749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356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-8, 12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indent="-457200" algn="r" defTabSz="914436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139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/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𝐸𝑥𝑐𝑒𝑠𝑠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𝑚𝑜𝑟𝑡𝑎𝑙𝑖𝑡𝑦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𝑝𝑒𝑟𝑠𝑜𝑛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/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den>
                      </m:f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100</m:t>
                      </m:r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5BCF7E4-F5CB-4442-886F-A8121F5FD56F}"/>
              </a:ext>
            </a:extLst>
          </p:cNvPr>
          <p:cNvSpPr txBox="1"/>
          <p:nvPr/>
        </p:nvSpPr>
        <p:spPr>
          <a:xfrm>
            <a:off x="1545902" y="960870"/>
            <a:ext cx="9115957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sz="2401" i="1" dirty="0"/>
              <a:t>Excess mortality 15</a:t>
            </a:r>
            <a:r>
              <a:rPr lang="en-KE" sz="2401" i="1" baseline="30000" dirty="0"/>
              <a:t>th</a:t>
            </a:r>
            <a:r>
              <a:rPr lang="en-KE" sz="2401" i="1" dirty="0"/>
              <a:t> February 2021 – 4</a:t>
            </a:r>
            <a:r>
              <a:rPr lang="en-KE" sz="2401" i="1" baseline="30000" dirty="0"/>
              <a:t>th</a:t>
            </a:r>
            <a:r>
              <a:rPr lang="en-KE" sz="2401" i="1" dirty="0"/>
              <a:t> June 2021 (wave 3 – Beta-alpha) </a:t>
            </a:r>
          </a:p>
          <a:p>
            <a:endParaRPr lang="en-K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26622-34E5-B286-AAFD-1B7FE7734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5" y="2284857"/>
            <a:ext cx="5615396" cy="3371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768C32-41BE-CB3E-9952-D644B3B0EB8E}"/>
              </a:ext>
            </a:extLst>
          </p:cNvPr>
          <p:cNvSpPr/>
          <p:nvPr/>
        </p:nvSpPr>
        <p:spPr>
          <a:xfrm>
            <a:off x="3164486" y="2506072"/>
            <a:ext cx="734848" cy="231817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593FA5-2276-4AAF-FD85-C6D7087C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</p:spTree>
    <p:extLst>
      <p:ext uri="{BB962C8B-B14F-4D97-AF65-F5344CB8AC3E}">
        <p14:creationId xmlns:p14="http://schemas.microsoft.com/office/powerpoint/2010/main" val="34309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B6FC9E51-88F3-224B-B95A-953321D0D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314654"/>
              </p:ext>
            </p:extLst>
          </p:nvPr>
        </p:nvGraphicFramePr>
        <p:xfrm>
          <a:off x="6011920" y="2516582"/>
          <a:ext cx="5992835" cy="25253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67252">
                  <a:extLst>
                    <a:ext uri="{9D8B030D-6E8A-4147-A177-3AD203B41FA5}">
                      <a16:colId xmlns:a16="http://schemas.microsoft.com/office/drawing/2014/main" val="3748853925"/>
                    </a:ext>
                  </a:extLst>
                </a:gridCol>
                <a:gridCol w="1019504">
                  <a:extLst>
                    <a:ext uri="{9D8B030D-6E8A-4147-A177-3AD203B41FA5}">
                      <a16:colId xmlns:a16="http://schemas.microsoft.com/office/drawing/2014/main" val="1729887214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953335106"/>
                    </a:ext>
                  </a:extLst>
                </a:gridCol>
                <a:gridCol w="780601">
                  <a:extLst>
                    <a:ext uri="{9D8B030D-6E8A-4147-A177-3AD203B41FA5}">
                      <a16:colId xmlns:a16="http://schemas.microsoft.com/office/drawing/2014/main" val="420120673"/>
                    </a:ext>
                  </a:extLst>
                </a:gridCol>
                <a:gridCol w="682497">
                  <a:extLst>
                    <a:ext uri="{9D8B030D-6E8A-4147-A177-3AD203B41FA5}">
                      <a16:colId xmlns:a16="http://schemas.microsoft.com/office/drawing/2014/main" val="2248973306"/>
                    </a:ext>
                  </a:extLst>
                </a:gridCol>
                <a:gridCol w="893270">
                  <a:extLst>
                    <a:ext uri="{9D8B030D-6E8A-4147-A177-3AD203B41FA5}">
                      <a16:colId xmlns:a16="http://schemas.microsoft.com/office/drawing/2014/main" val="583963914"/>
                    </a:ext>
                  </a:extLst>
                </a:gridCol>
                <a:gridCol w="872249">
                  <a:extLst>
                    <a:ext uri="{9D8B030D-6E8A-4147-A177-3AD203B41FA5}">
                      <a16:colId xmlns:a16="http://schemas.microsoft.com/office/drawing/2014/main" val="1006269298"/>
                    </a:ext>
                  </a:extLst>
                </a:gridCol>
              </a:tblGrid>
              <a:tr h="526964"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(years)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bserved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xpected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xcess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pPr algn="ctr"/>
                      <a:endParaRPr lang="en-K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 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Risk per 100,000</a:t>
                      </a: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1312"/>
                  </a:ext>
                </a:extLst>
              </a:tr>
              <a:tr h="374003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-37.5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-55, -11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-33.2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316188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5-14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-53.7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-66, -34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-23.9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745828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15-44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-12.8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-27, 4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-12.0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89953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45-64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9, 51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111.7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23577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&gt;64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414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38.5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23, 57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902.1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320749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609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10, 26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indent="-457200" algn="r" defTabSz="914436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34.3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139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/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𝐸𝑥𝑐𝑒𝑠𝑠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𝑚𝑜𝑟𝑡𝑎𝑙𝑖𝑡𝑦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𝑝𝑒𝑟𝑠𝑜𝑛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/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den>
                      </m:f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100</m:t>
                      </m:r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5BCF7E4-F5CB-4442-886F-A8121F5FD56F}"/>
              </a:ext>
            </a:extLst>
          </p:cNvPr>
          <p:cNvSpPr txBox="1"/>
          <p:nvPr/>
        </p:nvSpPr>
        <p:spPr>
          <a:xfrm>
            <a:off x="1545902" y="960870"/>
            <a:ext cx="8681928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sz="2401" i="1" dirty="0"/>
              <a:t>Excess mortality 5</a:t>
            </a:r>
            <a:r>
              <a:rPr lang="en-KE" sz="2401" i="1" baseline="30000" dirty="0"/>
              <a:t>th</a:t>
            </a:r>
            <a:r>
              <a:rPr lang="en-KE" sz="2401" i="1" dirty="0"/>
              <a:t> June 2021 – 11</a:t>
            </a:r>
            <a:r>
              <a:rPr lang="en-KE" sz="2401" i="1" baseline="30000" dirty="0"/>
              <a:t>th</a:t>
            </a:r>
            <a:r>
              <a:rPr lang="en-KE" sz="2401" i="1" dirty="0"/>
              <a:t> December 2021 (wave 4 – Delta) </a:t>
            </a:r>
          </a:p>
          <a:p>
            <a:endParaRPr lang="en-K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731153-BF77-4B4A-ABB3-1BCF0F0E9D2C}"/>
              </a:ext>
            </a:extLst>
          </p:cNvPr>
          <p:cNvSpPr/>
          <p:nvPr/>
        </p:nvSpPr>
        <p:spPr>
          <a:xfrm>
            <a:off x="6019947" y="4087369"/>
            <a:ext cx="5984808" cy="95458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26622-34E5-B286-AAFD-1B7FE7734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5" y="2284857"/>
            <a:ext cx="5615396" cy="3371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768C32-41BE-CB3E-9952-D644B3B0EB8E}"/>
              </a:ext>
            </a:extLst>
          </p:cNvPr>
          <p:cNvSpPr/>
          <p:nvPr/>
        </p:nvSpPr>
        <p:spPr>
          <a:xfrm>
            <a:off x="3900207" y="2506072"/>
            <a:ext cx="1018634" cy="231817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428834-2109-E536-B914-44150B19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</p:spTree>
    <p:extLst>
      <p:ext uri="{BB962C8B-B14F-4D97-AF65-F5344CB8AC3E}">
        <p14:creationId xmlns:p14="http://schemas.microsoft.com/office/powerpoint/2010/main" val="275121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B6FC9E51-88F3-224B-B95A-953321D0D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82667"/>
              </p:ext>
            </p:extLst>
          </p:nvPr>
        </p:nvGraphicFramePr>
        <p:xfrm>
          <a:off x="6011920" y="2516582"/>
          <a:ext cx="5992835" cy="25253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67252">
                  <a:extLst>
                    <a:ext uri="{9D8B030D-6E8A-4147-A177-3AD203B41FA5}">
                      <a16:colId xmlns:a16="http://schemas.microsoft.com/office/drawing/2014/main" val="3748853925"/>
                    </a:ext>
                  </a:extLst>
                </a:gridCol>
                <a:gridCol w="1019504">
                  <a:extLst>
                    <a:ext uri="{9D8B030D-6E8A-4147-A177-3AD203B41FA5}">
                      <a16:colId xmlns:a16="http://schemas.microsoft.com/office/drawing/2014/main" val="1729887214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953335106"/>
                    </a:ext>
                  </a:extLst>
                </a:gridCol>
                <a:gridCol w="780601">
                  <a:extLst>
                    <a:ext uri="{9D8B030D-6E8A-4147-A177-3AD203B41FA5}">
                      <a16:colId xmlns:a16="http://schemas.microsoft.com/office/drawing/2014/main" val="420120673"/>
                    </a:ext>
                  </a:extLst>
                </a:gridCol>
                <a:gridCol w="682497">
                  <a:extLst>
                    <a:ext uri="{9D8B030D-6E8A-4147-A177-3AD203B41FA5}">
                      <a16:colId xmlns:a16="http://schemas.microsoft.com/office/drawing/2014/main" val="2248973306"/>
                    </a:ext>
                  </a:extLst>
                </a:gridCol>
                <a:gridCol w="893270">
                  <a:extLst>
                    <a:ext uri="{9D8B030D-6E8A-4147-A177-3AD203B41FA5}">
                      <a16:colId xmlns:a16="http://schemas.microsoft.com/office/drawing/2014/main" val="583963914"/>
                    </a:ext>
                  </a:extLst>
                </a:gridCol>
                <a:gridCol w="872249">
                  <a:extLst>
                    <a:ext uri="{9D8B030D-6E8A-4147-A177-3AD203B41FA5}">
                      <a16:colId xmlns:a16="http://schemas.microsoft.com/office/drawing/2014/main" val="1006269298"/>
                    </a:ext>
                  </a:extLst>
                </a:gridCol>
              </a:tblGrid>
              <a:tr h="526964"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(years)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bserved</a:t>
                      </a:r>
                    </a:p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xpected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xcess deaths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E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pPr algn="ctr"/>
                      <a:endParaRPr lang="en-K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 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Risk per 100,000</a:t>
                      </a:r>
                      <a:r>
                        <a:rPr lang="en-K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1312"/>
                  </a:ext>
                </a:extLst>
              </a:tr>
              <a:tr h="374003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-9.5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-37, 41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-5.5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316188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5-14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-44.4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-59, -15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-13.1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745828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15-44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-12.3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-30, 13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89953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45-64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11.8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-8, 34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23577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&gt;64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16.9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2, 32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235.3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320749"/>
                  </a:ext>
                </a:extLst>
              </a:tr>
              <a:tr h="322728">
                <a:tc>
                  <a:txBody>
                    <a:bodyPr/>
                    <a:lstStyle/>
                    <a:p>
                      <a:pPr algn="l"/>
                      <a:r>
                        <a:rPr lang="en-KE" sz="1400" dirty="0"/>
                        <a:t> 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407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  <a:endParaRPr lang="en-KE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algn="r" defTabSz="914436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-6, 14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lvl="0" indent="-457200" algn="r" defTabSz="914436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</a:t>
                      </a:r>
                      <a:endParaRPr lang="en-K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139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/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𝐸𝑥𝑐𝑒𝑠𝑠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𝑚𝑜𝑟𝑡𝑎𝑙𝑖𝑡𝑦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𝑝𝑒𝑟𝑠𝑜𝑛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44E99-4FBA-8E4E-A1DB-6FA94930D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5" y="5874158"/>
                <a:ext cx="5143500" cy="7603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/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KE" sz="1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KE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𝑜𝑏𝑠𝑒𝑟𝑣𝑒𝑑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𝑒𝑥𝑝𝑒𝑐𝑡𝑒𝑑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𝑑𝑒𝑎𝑡h𝑠</m:t>
                          </m:r>
                        </m:den>
                      </m:f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100</m:t>
                      </m:r>
                    </m:oMath>
                  </m:oMathPara>
                </a14:m>
                <a:endParaRPr lang="en-K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8FE55E-60E9-544F-9D07-9D612AE4A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365" y="5875956"/>
                <a:ext cx="5143500" cy="760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5BCF7E4-F5CB-4442-886F-A8121F5FD56F}"/>
              </a:ext>
            </a:extLst>
          </p:cNvPr>
          <p:cNvSpPr txBox="1"/>
          <p:nvPr/>
        </p:nvSpPr>
        <p:spPr>
          <a:xfrm>
            <a:off x="1545902" y="960870"/>
            <a:ext cx="9781909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sz="2401" i="1" dirty="0"/>
              <a:t>Excess mortality 12</a:t>
            </a:r>
            <a:r>
              <a:rPr lang="en-KE" sz="2401" i="1" baseline="30000" dirty="0"/>
              <a:t>th</a:t>
            </a:r>
            <a:r>
              <a:rPr lang="en-KE" sz="2401" i="1" dirty="0"/>
              <a:t> December 2021 – 16</a:t>
            </a:r>
            <a:r>
              <a:rPr lang="en-KE" sz="2401" i="1" baseline="30000" dirty="0"/>
              <a:t>th</a:t>
            </a:r>
            <a:r>
              <a:rPr lang="en-KE" sz="2401" i="1" dirty="0"/>
              <a:t> April 2022 (wave 5 – Omicron BA.1) </a:t>
            </a:r>
          </a:p>
          <a:p>
            <a:endParaRPr lang="en-K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731153-BF77-4B4A-ABB3-1BCF0F0E9D2C}"/>
              </a:ext>
            </a:extLst>
          </p:cNvPr>
          <p:cNvSpPr/>
          <p:nvPr/>
        </p:nvSpPr>
        <p:spPr>
          <a:xfrm>
            <a:off x="6019947" y="4379977"/>
            <a:ext cx="5984808" cy="33832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26622-34E5-B286-AAFD-1B7FE7734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5" y="2284857"/>
            <a:ext cx="5615396" cy="3371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768C32-41BE-CB3E-9952-D644B3B0EB8E}"/>
              </a:ext>
            </a:extLst>
          </p:cNvPr>
          <p:cNvSpPr/>
          <p:nvPr/>
        </p:nvSpPr>
        <p:spPr>
          <a:xfrm>
            <a:off x="4961750" y="2506072"/>
            <a:ext cx="703326" cy="231817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59EA5-5D79-6A0A-BA80-11A919049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</p:spTree>
    <p:extLst>
      <p:ext uri="{BB962C8B-B14F-4D97-AF65-F5344CB8AC3E}">
        <p14:creationId xmlns:p14="http://schemas.microsoft.com/office/powerpoint/2010/main" val="8443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9B6F722-E55D-1B4A-AA9A-FF2049E4D2F7}"/>
              </a:ext>
            </a:extLst>
          </p:cNvPr>
          <p:cNvSpPr txBox="1"/>
          <p:nvPr/>
        </p:nvSpPr>
        <p:spPr>
          <a:xfrm>
            <a:off x="545290" y="2181931"/>
            <a:ext cx="5434791" cy="222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KE" b="1" dirty="0"/>
              <a:t>Verbal Autopsy (VA) </a:t>
            </a:r>
          </a:p>
          <a:p>
            <a:pPr marL="285761" indent="-28576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KE" dirty="0"/>
              <a:t>Administered using 2014  WHO questionnaire</a:t>
            </a:r>
          </a:p>
          <a:p>
            <a:pPr marL="285761" indent="-28576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KE" dirty="0"/>
              <a:t>Cause of death assigned using the interVA-4 probabilistic model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1A1EF-D75A-9D49-B8B2-82517E7A7139}"/>
              </a:ext>
            </a:extLst>
          </p:cNvPr>
          <p:cNvSpPr txBox="1"/>
          <p:nvPr/>
        </p:nvSpPr>
        <p:spPr>
          <a:xfrm>
            <a:off x="434953" y="1580304"/>
            <a:ext cx="1931939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sz="2401" i="1" dirty="0"/>
              <a:t>Cause of death</a:t>
            </a:r>
          </a:p>
          <a:p>
            <a:endParaRPr lang="en-K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BF654-43D6-1F52-4202-B13167B3A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35" y="1058674"/>
            <a:ext cx="5347181" cy="555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289C5-5541-6275-25C1-436359A9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471" y="1329776"/>
            <a:ext cx="6090692" cy="47662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B63C22-76C8-B50E-8BE0-E019D5E2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</p:spTree>
    <p:extLst>
      <p:ext uri="{BB962C8B-B14F-4D97-AF65-F5344CB8AC3E}">
        <p14:creationId xmlns:p14="http://schemas.microsoft.com/office/powerpoint/2010/main" val="286104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B1C75E-C1B2-7041-8050-84572E37B37F}"/>
              </a:ext>
            </a:extLst>
          </p:cNvPr>
          <p:cNvSpPr/>
          <p:nvPr/>
        </p:nvSpPr>
        <p:spPr>
          <a:xfrm>
            <a:off x="5820743" y="4379911"/>
            <a:ext cx="3399416" cy="169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73E50E-5741-4340-917B-DBF17FED8437}"/>
              </a:ext>
            </a:extLst>
          </p:cNvPr>
          <p:cNvSpPr txBox="1"/>
          <p:nvPr/>
        </p:nvSpPr>
        <p:spPr>
          <a:xfrm>
            <a:off x="434950" y="1427475"/>
            <a:ext cx="10903610" cy="501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KE" sz="2401" i="1" dirty="0"/>
              <a:t>KHDSS – Excess mortality risk from Jan 2020 to December 2021</a:t>
            </a:r>
          </a:p>
          <a:p>
            <a:pPr>
              <a:lnSpc>
                <a:spcPct val="150000"/>
              </a:lnSpc>
            </a:pPr>
            <a:r>
              <a:rPr lang="en-KE" sz="2401" i="1" dirty="0"/>
              <a:t>								</a:t>
            </a:r>
            <a:r>
              <a:rPr lang="en-KE" sz="2401" b="1" i="1" dirty="0"/>
              <a:t>48 per 100,000 population </a:t>
            </a:r>
          </a:p>
          <a:p>
            <a:pPr>
              <a:lnSpc>
                <a:spcPct val="150000"/>
              </a:lnSpc>
            </a:pPr>
            <a:endParaRPr lang="en-KE" sz="2401" i="1" dirty="0"/>
          </a:p>
          <a:p>
            <a:pPr>
              <a:lnSpc>
                <a:spcPct val="150000"/>
              </a:lnSpc>
            </a:pPr>
            <a:r>
              <a:rPr lang="en-KE" sz="2401" i="1" dirty="0"/>
              <a:t>WHO – Excess mortality risk from Jan 2020 to December 2021 </a:t>
            </a:r>
          </a:p>
          <a:p>
            <a:pPr>
              <a:lnSpc>
                <a:spcPct val="150000"/>
              </a:lnSpc>
            </a:pPr>
            <a:r>
              <a:rPr lang="en-KE" sz="2401" i="1" dirty="0"/>
              <a:t>								 </a:t>
            </a:r>
            <a:r>
              <a:rPr lang="en-KE" sz="2401" b="1" i="1" dirty="0"/>
              <a:t>11 per 100,000 population </a:t>
            </a:r>
          </a:p>
          <a:p>
            <a:pPr>
              <a:lnSpc>
                <a:spcPct val="150000"/>
              </a:lnSpc>
            </a:pPr>
            <a:endParaRPr lang="en-KE" sz="2401" i="1" dirty="0"/>
          </a:p>
          <a:p>
            <a:pPr>
              <a:lnSpc>
                <a:spcPct val="150000"/>
              </a:lnSpc>
            </a:pPr>
            <a:r>
              <a:rPr lang="en-KE" sz="2401" i="1" dirty="0"/>
              <a:t>IHME  – Excess mortality risk from Jan 2020 to December 2021 </a:t>
            </a:r>
          </a:p>
          <a:p>
            <a:pPr>
              <a:lnSpc>
                <a:spcPct val="150000"/>
              </a:lnSpc>
            </a:pPr>
            <a:r>
              <a:rPr lang="en-KE" sz="2401" i="1" dirty="0"/>
              <a:t>								 </a:t>
            </a:r>
            <a:r>
              <a:rPr lang="en-KE" sz="2401" b="1" i="1" dirty="0"/>
              <a:t>181 per 100,000 population </a:t>
            </a:r>
          </a:p>
          <a:p>
            <a:pPr>
              <a:lnSpc>
                <a:spcPct val="150000"/>
              </a:lnSpc>
            </a:pPr>
            <a:endParaRPr lang="en-KE" sz="2401" i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2062F7-DDFB-2847-830C-90622520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Comparison to other studies</a:t>
            </a:r>
          </a:p>
        </p:txBody>
      </p:sp>
    </p:spTree>
    <p:extLst>
      <p:ext uri="{BB962C8B-B14F-4D97-AF65-F5344CB8AC3E}">
        <p14:creationId xmlns:p14="http://schemas.microsoft.com/office/powerpoint/2010/main" val="1329682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FC24ED-1252-D142-9D59-CB74591283DC}"/>
              </a:ext>
            </a:extLst>
          </p:cNvPr>
          <p:cNvSpPr txBox="1"/>
          <p:nvPr/>
        </p:nvSpPr>
        <p:spPr>
          <a:xfrm>
            <a:off x="434953" y="1145920"/>
            <a:ext cx="11257662" cy="446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1" indent="-28576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sz="2401" dirty="0"/>
              <a:t>Across 5 waves of COVID-19, population excess mortality was 4.1% (-0.2% , 7.9%)</a:t>
            </a:r>
          </a:p>
          <a:p>
            <a:pPr>
              <a:lnSpc>
                <a:spcPct val="150000"/>
              </a:lnSpc>
            </a:pPr>
            <a:endParaRPr lang="en-KE" sz="2401" dirty="0"/>
          </a:p>
          <a:p>
            <a:pPr marL="285761" indent="-28576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sz="2401" dirty="0"/>
              <a:t>Aggregate figures conceal a higher mortality among those aged 65+ years at 14.3% (7.4% , 21.6%)</a:t>
            </a:r>
          </a:p>
          <a:p>
            <a:pPr marL="285761" indent="-28576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KE" sz="2401" dirty="0"/>
          </a:p>
          <a:p>
            <a:pPr marL="285761" indent="-28576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sz="2401" dirty="0"/>
              <a:t>Excess mortality in children aged 1-14 years was -20.3%</a:t>
            </a:r>
          </a:p>
          <a:p>
            <a:pPr marL="285761" indent="-28576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KE" sz="2401" dirty="0"/>
          </a:p>
          <a:p>
            <a:pPr marL="285761" indent="-28576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sz="2401" dirty="0"/>
              <a:t>Population excess mortality was significantly positive for the Delta variant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65D2F9-1897-DE42-B021-CDD1DC60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Summary of results</a:t>
            </a:r>
          </a:p>
        </p:txBody>
      </p:sp>
    </p:spTree>
    <p:extLst>
      <p:ext uri="{BB962C8B-B14F-4D97-AF65-F5344CB8AC3E}">
        <p14:creationId xmlns:p14="http://schemas.microsoft.com/office/powerpoint/2010/main" val="1652123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7D27-AB0B-D147-B1A4-B10B8A28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69" y="-26411"/>
            <a:ext cx="11134954" cy="1244534"/>
          </a:xfrm>
        </p:spPr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5D702-56C4-B44E-8AF5-24512E5D3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18" y="1386971"/>
            <a:ext cx="4307680" cy="592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DEF3B-6F61-6E40-A894-944796EA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093" y="5457507"/>
            <a:ext cx="991058" cy="104282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BFFB7D6-85F7-1740-8422-D7A9B2FF9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093" y="4580223"/>
            <a:ext cx="685772" cy="68577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672B13A-D7E2-F445-8876-62A3EAD00E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53" t="10882" r="10000" b="6765"/>
          <a:stretch/>
        </p:blipFill>
        <p:spPr>
          <a:xfrm>
            <a:off x="9025012" y="4580223"/>
            <a:ext cx="646585" cy="685772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0FE83849-B55D-B340-BA48-76F3185384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87" t="10820" r="9772" b="10158"/>
          <a:stretch/>
        </p:blipFill>
        <p:spPr>
          <a:xfrm>
            <a:off x="9947787" y="4587479"/>
            <a:ext cx="714427" cy="746417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4D2E717-52FB-5040-AC67-B80D641B8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73" y="5746118"/>
            <a:ext cx="1288641" cy="6159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6164125-ABB9-554C-9695-D2B0EC416F7C}"/>
              </a:ext>
            </a:extLst>
          </p:cNvPr>
          <p:cNvSpPr txBox="1"/>
          <p:nvPr/>
        </p:nvSpPr>
        <p:spPr>
          <a:xfrm>
            <a:off x="231318" y="2106746"/>
            <a:ext cx="5986602" cy="337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err="1"/>
              <a:t>Dr.</a:t>
            </a:r>
            <a:r>
              <a:rPr lang="en-GB" sz="1600" dirty="0"/>
              <a:t>  </a:t>
            </a:r>
            <a:r>
              <a:rPr lang="en-GB" sz="1600" dirty="0" err="1"/>
              <a:t>Amek</a:t>
            </a:r>
            <a:r>
              <a:rPr lang="en-GB" sz="1600" dirty="0"/>
              <a:t> </a:t>
            </a:r>
            <a:r>
              <a:rPr lang="en-GB" sz="1600" dirty="0" err="1"/>
              <a:t>Nyaguara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David </a:t>
            </a:r>
            <a:r>
              <a:rPr lang="en-GB" sz="1600" dirty="0" err="1"/>
              <a:t>Walumbe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David </a:t>
            </a:r>
            <a:r>
              <a:rPr lang="en-GB" sz="1600" dirty="0" err="1"/>
              <a:t>Amadi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Christopher </a:t>
            </a:r>
            <a:r>
              <a:rPr lang="en-GB" sz="1600" dirty="0" err="1"/>
              <a:t>Nyundo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Gideon </a:t>
            </a:r>
            <a:r>
              <a:rPr lang="en-GB" sz="1600" dirty="0" err="1"/>
              <a:t>Nyutu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George </a:t>
            </a:r>
            <a:r>
              <a:rPr lang="en-GB" sz="1600" dirty="0" err="1"/>
              <a:t>Mochamah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Michael Kinuthia</a:t>
            </a:r>
          </a:p>
          <a:p>
            <a:pPr>
              <a:lnSpc>
                <a:spcPct val="150000"/>
              </a:lnSpc>
            </a:pPr>
            <a:r>
              <a:rPr lang="en-GB" sz="1600" dirty="0" err="1"/>
              <a:t>Dr.</a:t>
            </a:r>
            <a:r>
              <a:rPr lang="en-GB" sz="1600" dirty="0"/>
              <a:t> </a:t>
            </a:r>
            <a:r>
              <a:rPr lang="en-GB" sz="1600" dirty="0" err="1"/>
              <a:t>Ifedayo</a:t>
            </a:r>
            <a:r>
              <a:rPr lang="en-GB" sz="1600" dirty="0"/>
              <a:t> </a:t>
            </a:r>
            <a:r>
              <a:rPr lang="en-GB" sz="1600" dirty="0" err="1"/>
              <a:t>Adetifa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 err="1"/>
              <a:t>Dr.</a:t>
            </a:r>
            <a:r>
              <a:rPr lang="en-GB" sz="1600" dirty="0"/>
              <a:t> Eunice </a:t>
            </a:r>
            <a:r>
              <a:rPr lang="en-GB" sz="1600" dirty="0" err="1"/>
              <a:t>Kagucia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3D3D00-8D5F-F64C-AE48-17EEC9386434}"/>
              </a:ext>
            </a:extLst>
          </p:cNvPr>
          <p:cNvSpPr txBox="1"/>
          <p:nvPr/>
        </p:nvSpPr>
        <p:spPr>
          <a:xfrm>
            <a:off x="3410631" y="2112294"/>
            <a:ext cx="2127140" cy="3742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Prof. Tom Williams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Prof. James </a:t>
            </a:r>
            <a:r>
              <a:rPr lang="en-GB" sz="1600" dirty="0" err="1"/>
              <a:t>Nokes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Prof. Philip </a:t>
            </a:r>
            <a:r>
              <a:rPr lang="en-GB" sz="1600" dirty="0" err="1"/>
              <a:t>Bejon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 err="1"/>
              <a:t>Shirine</a:t>
            </a:r>
            <a:r>
              <a:rPr lang="en-GB" sz="1600" dirty="0"/>
              <a:t> </a:t>
            </a:r>
            <a:r>
              <a:rPr lang="en-GB" sz="1600" dirty="0" err="1"/>
              <a:t>Voller</a:t>
            </a:r>
            <a:endParaRPr lang="en-GB" sz="1600" dirty="0"/>
          </a:p>
          <a:p>
            <a:pPr>
              <a:lnSpc>
                <a:spcPct val="150000"/>
              </a:lnSpc>
            </a:pP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ICT Department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Operations Department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Community </a:t>
            </a:r>
            <a:r>
              <a:rPr lang="en-GB" sz="1600" dirty="0" err="1"/>
              <a:t>Liason</a:t>
            </a:r>
            <a:r>
              <a:rPr lang="en-GB" sz="1600" dirty="0"/>
              <a:t> Group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209D3-4000-8245-9972-BB966075C4A2}"/>
              </a:ext>
            </a:extLst>
          </p:cNvPr>
          <p:cNvSpPr txBox="1"/>
          <p:nvPr/>
        </p:nvSpPr>
        <p:spPr>
          <a:xfrm>
            <a:off x="7653001" y="1979276"/>
            <a:ext cx="3390605" cy="87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Prof. Anthony Scott</a:t>
            </a:r>
          </a:p>
          <a:p>
            <a:pPr>
              <a:lnSpc>
                <a:spcPct val="150000"/>
              </a:lnSpc>
            </a:pPr>
            <a:r>
              <a:rPr lang="en-GB" dirty="0" err="1"/>
              <a:t>Dr.</a:t>
            </a:r>
            <a:r>
              <a:rPr lang="en-GB" dirty="0"/>
              <a:t> Christian Bottomley</a:t>
            </a:r>
          </a:p>
        </p:txBody>
      </p:sp>
    </p:spTree>
    <p:extLst>
      <p:ext uri="{BB962C8B-B14F-4D97-AF65-F5344CB8AC3E}">
        <p14:creationId xmlns:p14="http://schemas.microsoft.com/office/powerpoint/2010/main" val="4292737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D2BA024-AE1A-7B37-76EC-28ABA7BE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01" y="831525"/>
            <a:ext cx="10659179" cy="49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71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C8DAF27-E911-0A43-972F-B057478F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452249" cy="92440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What has been the mortality experience in Africa?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8BEAF-1EF6-A442-A97A-2DFECBFEBE7F}"/>
              </a:ext>
            </a:extLst>
          </p:cNvPr>
          <p:cNvSpPr txBox="1"/>
          <p:nvPr/>
        </p:nvSpPr>
        <p:spPr>
          <a:xfrm>
            <a:off x="434949" y="1830748"/>
            <a:ext cx="6870091" cy="253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1" indent="-285761">
              <a:lnSpc>
                <a:spcPct val="150000"/>
              </a:lnSpc>
              <a:buFontTx/>
              <a:buChar char="-"/>
            </a:pPr>
            <a:r>
              <a:rPr lang="en-GB" dirty="0"/>
              <a:t>Low mortality rates reported in Africa</a:t>
            </a:r>
          </a:p>
          <a:p>
            <a:pPr marL="285761" indent="-285761">
              <a:lnSpc>
                <a:spcPct val="150000"/>
              </a:lnSpc>
              <a:buFontTx/>
              <a:buChar char="-"/>
            </a:pPr>
            <a:r>
              <a:rPr lang="en-GB" dirty="0"/>
              <a:t>Why low mortality ?</a:t>
            </a:r>
          </a:p>
          <a:p>
            <a:pPr marL="742979" lvl="1" indent="-285761">
              <a:lnSpc>
                <a:spcPct val="150000"/>
              </a:lnSpc>
              <a:buFontTx/>
              <a:buChar char="-"/>
            </a:pPr>
            <a:r>
              <a:rPr lang="en-GB" dirty="0"/>
              <a:t>Slower spread of infection</a:t>
            </a:r>
          </a:p>
          <a:p>
            <a:pPr marL="742979" lvl="1" indent="-285761">
              <a:lnSpc>
                <a:spcPct val="150000"/>
              </a:lnSpc>
              <a:buFontTx/>
              <a:buChar char="-"/>
            </a:pPr>
            <a:r>
              <a:rPr lang="en-GB" dirty="0"/>
              <a:t>Demographic differences</a:t>
            </a:r>
          </a:p>
          <a:p>
            <a:pPr marL="742979" lvl="1" indent="-285761">
              <a:lnSpc>
                <a:spcPct val="150000"/>
              </a:lnSpc>
              <a:buFontTx/>
              <a:buChar char="-"/>
            </a:pPr>
            <a:r>
              <a:rPr lang="en-GB" dirty="0"/>
              <a:t>Differences in COVID-19 fatality</a:t>
            </a:r>
          </a:p>
          <a:p>
            <a:pPr marL="742979" lvl="1" indent="-285761">
              <a:lnSpc>
                <a:spcPct val="150000"/>
              </a:lnSpc>
              <a:buFontTx/>
              <a:buChar char="-"/>
            </a:pPr>
            <a:r>
              <a:rPr lang="en-GB" dirty="0">
                <a:solidFill>
                  <a:srgbClr val="FF0000"/>
                </a:solidFill>
              </a:rPr>
              <a:t>Under-ascertainment of COVID-19 deaths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AB221-1B0C-894A-8EEC-273DE934F05E}"/>
              </a:ext>
            </a:extLst>
          </p:cNvPr>
          <p:cNvSpPr txBox="1"/>
          <p:nvPr/>
        </p:nvSpPr>
        <p:spPr>
          <a:xfrm>
            <a:off x="434949" y="1139868"/>
            <a:ext cx="4543451" cy="1135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1" i="1" dirty="0"/>
              <a:t>COVID-19 in Africa</a:t>
            </a:r>
          </a:p>
          <a:p>
            <a:pPr>
              <a:lnSpc>
                <a:spcPct val="150000"/>
              </a:lnSpc>
            </a:pPr>
            <a:endParaRPr lang="en-GB" sz="2401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EBFD21-3365-8F4B-B045-06024C48CA12}"/>
              </a:ext>
            </a:extLst>
          </p:cNvPr>
          <p:cNvSpPr/>
          <p:nvPr/>
        </p:nvSpPr>
        <p:spPr>
          <a:xfrm>
            <a:off x="311891" y="2351442"/>
            <a:ext cx="4950989" cy="214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D022ED-75CC-8542-8824-B1C2421D4C00}"/>
              </a:ext>
            </a:extLst>
          </p:cNvPr>
          <p:cNvSpPr txBox="1"/>
          <p:nvPr/>
        </p:nvSpPr>
        <p:spPr>
          <a:xfrm>
            <a:off x="7389448" y="5718683"/>
            <a:ext cx="27222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E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ourworldindata.org</a:t>
            </a:r>
            <a:r>
              <a:rPr lang="en-GB" sz="1000" dirty="0"/>
              <a:t>/coronavirus </a:t>
            </a:r>
            <a:endParaRPr lang="en-KE" sz="1000" i="1" dirty="0"/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60B7E95-382B-89B3-D86E-D910E3D95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259" y="1114060"/>
            <a:ext cx="6025745" cy="4253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121CEB-082C-B2FC-635E-14F7A3605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628" y="1232334"/>
            <a:ext cx="6586419" cy="40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12015D-08AE-9E4D-8CC7-741D0977C586}"/>
              </a:ext>
            </a:extLst>
          </p:cNvPr>
          <p:cNvSpPr txBox="1"/>
          <p:nvPr/>
        </p:nvSpPr>
        <p:spPr>
          <a:xfrm>
            <a:off x="434949" y="1139868"/>
            <a:ext cx="4543451" cy="444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/>
              <a:t>Demographic surveillance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Established in 2000 with 189,148 residents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Covers 891 KM</a:t>
            </a:r>
            <a:r>
              <a:rPr lang="en-GB" baseline="30000" dirty="0"/>
              <a:t>2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Divided into 15 administrative locations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Population enumerated every 4 months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From 2008, deaths investigated for cause of death by verbal autopsy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Data is collected electronically since 2006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367BDA-2DB9-1E41-9318-5698BDBE70FF}"/>
              </a:ext>
            </a:extLst>
          </p:cNvPr>
          <p:cNvSpPr txBox="1">
            <a:spLocks/>
          </p:cNvSpPr>
          <p:nvPr/>
        </p:nvSpPr>
        <p:spPr>
          <a:xfrm>
            <a:off x="335281" y="221518"/>
            <a:ext cx="11734800" cy="924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3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spc="200" baseline="0">
                <a:solidFill>
                  <a:schemeClr val="tx2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2400"/>
              <a:t>The Kilifi Health and Demographic Surveillance System (KHDSS)</a:t>
            </a:r>
            <a:endParaRPr lang="en-US" sz="2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84E0E6-3CF6-C548-9EF0-FC0FE3A4D329}"/>
              </a:ext>
            </a:extLst>
          </p:cNvPr>
          <p:cNvGrpSpPr/>
          <p:nvPr/>
        </p:nvGrpSpPr>
        <p:grpSpPr>
          <a:xfrm>
            <a:off x="5900655" y="1540036"/>
            <a:ext cx="6268677" cy="3999923"/>
            <a:chOff x="5900655" y="1540036"/>
            <a:chExt cx="6268677" cy="3999923"/>
          </a:xfrm>
        </p:grpSpPr>
        <p:pic>
          <p:nvPicPr>
            <p:cNvPr id="12" name="Picture 11" descr="Diagram, schematic, map&#10;&#10;Description automatically generated">
              <a:extLst>
                <a:ext uri="{FF2B5EF4-FFF2-40B4-BE49-F238E27FC236}">
                  <a16:creationId xmlns:a16="http://schemas.microsoft.com/office/drawing/2014/main" id="{EE5D2E60-8BAB-8043-9149-A3098B67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0655" y="1540036"/>
              <a:ext cx="5468577" cy="399992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4BE7BB-311A-2949-9B92-4C9515D87BA3}"/>
                </a:ext>
              </a:extLst>
            </p:cNvPr>
            <p:cNvSpPr txBox="1"/>
            <p:nvPr/>
          </p:nvSpPr>
          <p:spPr>
            <a:xfrm>
              <a:off x="11002025" y="4572351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E" sz="1200" dirty="0"/>
                <a:t>Kilifi County </a:t>
              </a:r>
            </a:p>
            <a:p>
              <a:r>
                <a:rPr lang="en-KE" sz="1200" dirty="0"/>
                <a:t>Hospital (KCH)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896B614-50FC-7E48-8961-F0F977F9E2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33100" y="4091830"/>
              <a:ext cx="501857" cy="52000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6150D01-6759-1E4D-B4D2-0D24FEBE4AFC}"/>
              </a:ext>
            </a:extLst>
          </p:cNvPr>
          <p:cNvSpPr txBox="1"/>
          <p:nvPr/>
        </p:nvSpPr>
        <p:spPr>
          <a:xfrm>
            <a:off x="6363217" y="1003532"/>
            <a:ext cx="5706864" cy="3332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/>
              <a:t>Morbidity surveillance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Kilifi County Hospital is the main hospital in the county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Surveillance in paediatric and adult wards started in 2002 and 2009 respectively  </a:t>
            </a:r>
            <a:endParaRPr lang="en-GB" baseline="30000" dirty="0"/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Admissions to KCH are linked in real-time to the DSS population register using a unique identifier</a:t>
            </a:r>
          </a:p>
        </p:txBody>
      </p:sp>
    </p:spTree>
    <p:extLst>
      <p:ext uri="{BB962C8B-B14F-4D97-AF65-F5344CB8AC3E}">
        <p14:creationId xmlns:p14="http://schemas.microsoft.com/office/powerpoint/2010/main" val="127457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, schematic, map&#10;&#10;Description automatically generated">
            <a:extLst>
              <a:ext uri="{FF2B5EF4-FFF2-40B4-BE49-F238E27FC236}">
                <a16:creationId xmlns:a16="http://schemas.microsoft.com/office/drawing/2014/main" id="{EE5D2E60-8BAB-8043-9149-A3098B670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655" y="1540036"/>
            <a:ext cx="5468577" cy="39999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956D90-852F-9345-A246-18B36DB8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1" y="221518"/>
            <a:ext cx="11734800" cy="924402"/>
          </a:xfrm>
        </p:spPr>
        <p:txBody>
          <a:bodyPr>
            <a:normAutofit/>
          </a:bodyPr>
          <a:lstStyle/>
          <a:p>
            <a:r>
              <a:rPr lang="en-US" sz="2400" dirty="0"/>
              <a:t>The Kilifi Health and Demographic Surveillance System (KHDSS)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415EF-4A6A-D948-8AF8-E68F706DB1FC}"/>
              </a:ext>
            </a:extLst>
          </p:cNvPr>
          <p:cNvSpPr txBox="1"/>
          <p:nvPr/>
        </p:nvSpPr>
        <p:spPr>
          <a:xfrm>
            <a:off x="434949" y="1139868"/>
            <a:ext cx="4543451" cy="351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1" i="1" dirty="0"/>
              <a:t>Demographic characteristics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Current population – 307,000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Male-to-female ratio – 89:100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Population density/km</a:t>
            </a:r>
            <a:r>
              <a:rPr lang="en-GB" baseline="30000" dirty="0"/>
              <a:t>2 </a:t>
            </a:r>
            <a:r>
              <a:rPr lang="en-GB" dirty="0"/>
              <a:t>- 294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Population growth/100 population – 2.5%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Total fertility rate – 4.4</a:t>
            </a:r>
          </a:p>
        </p:txBody>
      </p:sp>
    </p:spTree>
    <p:extLst>
      <p:ext uri="{BB962C8B-B14F-4D97-AF65-F5344CB8AC3E}">
        <p14:creationId xmlns:p14="http://schemas.microsoft.com/office/powerpoint/2010/main" val="2965376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16CDD0A-F590-1249-B6A6-BF7666262ADE}"/>
              </a:ext>
            </a:extLst>
          </p:cNvPr>
          <p:cNvSpPr txBox="1"/>
          <p:nvPr/>
        </p:nvSpPr>
        <p:spPr>
          <a:xfrm>
            <a:off x="434950" y="1373404"/>
            <a:ext cx="10537850" cy="148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/>
              <a:t>What has been the impact of COVID-19 on mortality in the Kilifi, Kenya? </a:t>
            </a:r>
          </a:p>
        </p:txBody>
      </p:sp>
    </p:spTree>
    <p:extLst>
      <p:ext uri="{BB962C8B-B14F-4D97-AF65-F5344CB8AC3E}">
        <p14:creationId xmlns:p14="http://schemas.microsoft.com/office/powerpoint/2010/main" val="249652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6937F01-FD7F-A241-AF1A-0D8F5C98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51E5D-EDB4-A247-91E2-7F796602C395}"/>
              </a:ext>
            </a:extLst>
          </p:cNvPr>
          <p:cNvSpPr txBox="1"/>
          <p:nvPr/>
        </p:nvSpPr>
        <p:spPr>
          <a:xfrm>
            <a:off x="701650" y="1203967"/>
            <a:ext cx="9178950" cy="167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1" i="1" dirty="0"/>
              <a:t>COVID-19 in Kilifi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The first case of COVID-19 was confirmed in Kenya was on 12</a:t>
            </a:r>
            <a:r>
              <a:rPr lang="en-GB" baseline="30000" dirty="0"/>
              <a:t>th</a:t>
            </a:r>
            <a:r>
              <a:rPr lang="en-GB" dirty="0"/>
              <a:t> March 2020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GB" dirty="0"/>
              <a:t>In Kilifi the first case was detected on 22</a:t>
            </a:r>
            <a:r>
              <a:rPr lang="en-GB" baseline="30000" dirty="0"/>
              <a:t>nd</a:t>
            </a:r>
            <a:r>
              <a:rPr lang="en-GB" dirty="0"/>
              <a:t> March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0C48D-BCEC-BC16-7977-C4B81B71E64A}"/>
              </a:ext>
            </a:extLst>
          </p:cNvPr>
          <p:cNvSpPr txBox="1"/>
          <p:nvPr/>
        </p:nvSpPr>
        <p:spPr>
          <a:xfrm>
            <a:off x="701651" y="3511296"/>
            <a:ext cx="53943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KE" dirty="0"/>
              <a:t>Kilifi COVID-19 sero-survey 1 :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KE" dirty="0"/>
              <a:t>Random sample of 850 residents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KE" dirty="0"/>
              <a:t>Dec-2020 to May-2021 (mid-date 14th Feb 2021)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KE" dirty="0"/>
              <a:t>Seroprevalence: 14% in children and 25% in adults</a:t>
            </a:r>
          </a:p>
          <a:p>
            <a:endParaRPr lang="en-K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8B0241-CE00-05F6-FDF0-DB7EE6E7CE01}"/>
              </a:ext>
            </a:extLst>
          </p:cNvPr>
          <p:cNvSpPr txBox="1"/>
          <p:nvPr/>
        </p:nvSpPr>
        <p:spPr>
          <a:xfrm>
            <a:off x="6635090" y="3499104"/>
            <a:ext cx="53943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KE" dirty="0"/>
              <a:t>Kilifi COVID-19 sero-survey 1I :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KE" dirty="0"/>
              <a:t>Random sample of 850 residents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KE" dirty="0"/>
              <a:t>Feb-2022 to May-2022 (mid-date 23rd Mar 2022)</a:t>
            </a:r>
          </a:p>
          <a:p>
            <a:pPr marL="285761" indent="-285761">
              <a:lnSpc>
                <a:spcPct val="200000"/>
              </a:lnSpc>
              <a:buFontTx/>
              <a:buChar char="-"/>
            </a:pPr>
            <a:r>
              <a:rPr lang="en-KE" dirty="0"/>
              <a:t>Seroprevalence: 64% in children and 75% in adults</a:t>
            </a:r>
          </a:p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17234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DBABE-E688-6896-6FAD-017A036F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684" y="1841716"/>
            <a:ext cx="9449623" cy="4369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A252C-CEF2-DDDD-0958-73BC438DD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188" y="1083366"/>
            <a:ext cx="9449622" cy="5136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B3BB4-BDF1-5011-1C9A-534BF1D1C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001" y="1081612"/>
            <a:ext cx="9438313" cy="513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5D2EA3-7C1E-1B1F-E7D6-57E91F49A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001" y="1081612"/>
            <a:ext cx="10304415" cy="513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FC7A2F-FE9A-7E2C-87C5-FCF102CB2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303" y="1081612"/>
            <a:ext cx="10304416" cy="5130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187C07-08FC-C388-7804-384F2C08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</p:spTree>
    <p:extLst>
      <p:ext uri="{BB962C8B-B14F-4D97-AF65-F5344CB8AC3E}">
        <p14:creationId xmlns:p14="http://schemas.microsoft.com/office/powerpoint/2010/main" val="167939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B1C75E-C1B2-7041-8050-84572E37B37F}"/>
              </a:ext>
            </a:extLst>
          </p:cNvPr>
          <p:cNvSpPr/>
          <p:nvPr/>
        </p:nvSpPr>
        <p:spPr>
          <a:xfrm>
            <a:off x="5820743" y="4379911"/>
            <a:ext cx="3399416" cy="169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73E50E-5741-4340-917B-DBF17FED8437}"/>
              </a:ext>
            </a:extLst>
          </p:cNvPr>
          <p:cNvSpPr txBox="1"/>
          <p:nvPr/>
        </p:nvSpPr>
        <p:spPr>
          <a:xfrm>
            <a:off x="434950" y="1314461"/>
            <a:ext cx="4285906" cy="5168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KE" sz="2401" i="1" dirty="0"/>
              <a:t>Mortality surveillance </a:t>
            </a:r>
          </a:p>
          <a:p>
            <a:pPr>
              <a:lnSpc>
                <a:spcPct val="150000"/>
              </a:lnSpc>
            </a:pPr>
            <a:r>
              <a:rPr lang="en-KE" b="1" dirty="0"/>
              <a:t>Population:  </a:t>
            </a:r>
            <a:r>
              <a:rPr lang="en-KE" dirty="0"/>
              <a:t>All aged &gt;1 year</a:t>
            </a:r>
          </a:p>
          <a:p>
            <a:pPr>
              <a:lnSpc>
                <a:spcPct val="150000"/>
              </a:lnSpc>
            </a:pPr>
            <a:r>
              <a:rPr lang="en-KE" b="1" dirty="0"/>
              <a:t>Case definition: </a:t>
            </a:r>
            <a:r>
              <a:rPr lang="en-KE" dirty="0"/>
              <a:t>all-cause deaths</a:t>
            </a:r>
          </a:p>
          <a:p>
            <a:pPr>
              <a:lnSpc>
                <a:spcPct val="150000"/>
              </a:lnSpc>
            </a:pPr>
            <a:r>
              <a:rPr lang="en-KE" b="1" dirty="0"/>
              <a:t>Analysis: </a:t>
            </a:r>
          </a:p>
          <a:p>
            <a:pPr marL="342913" indent="-342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dirty="0"/>
              <a:t>Negative binomial regression:</a:t>
            </a:r>
          </a:p>
          <a:p>
            <a:pPr marL="800113" lvl="1" indent="-342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dirty="0"/>
              <a:t>with terms for log-linear trend and seasonality</a:t>
            </a:r>
          </a:p>
          <a:p>
            <a:pPr marL="800113" lvl="1" indent="-342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dirty="0"/>
              <a:t>an offset to account for changes in PYO</a:t>
            </a:r>
          </a:p>
          <a:p>
            <a:pPr marL="342913" indent="-342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dirty="0"/>
              <a:t>Fit on (2010-19) </a:t>
            </a:r>
          </a:p>
          <a:p>
            <a:pPr marL="342913" indent="-342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KE" dirty="0"/>
              <a:t>Model used to predict mortality in 2020-2022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B1BAC-7BCB-414F-5124-A51225ED2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56" y="1218931"/>
            <a:ext cx="6974624" cy="44251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E493A9-0475-ADB1-2ADB-610A55C1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53" y="221518"/>
            <a:ext cx="11594487" cy="92440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Impact of COVID-19 on all-cause mortality?</a:t>
            </a:r>
          </a:p>
        </p:txBody>
      </p:sp>
    </p:spTree>
    <p:extLst>
      <p:ext uri="{BB962C8B-B14F-4D97-AF65-F5344CB8AC3E}">
        <p14:creationId xmlns:p14="http://schemas.microsoft.com/office/powerpoint/2010/main" val="18925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10551</TotalTime>
  <Words>1366</Words>
  <Application>Microsoft Macintosh PowerPoint</Application>
  <PresentationFormat>Widescreen</PresentationFormat>
  <Paragraphs>443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Cambria Math</vt:lpstr>
      <vt:lpstr>Calibri</vt:lpstr>
      <vt:lpstr>Courier New</vt:lpstr>
      <vt:lpstr>Abadi</vt:lpstr>
      <vt:lpstr>Arial</vt:lpstr>
      <vt:lpstr>Poppins</vt:lpstr>
      <vt:lpstr>Gill Sans MT</vt:lpstr>
      <vt:lpstr>Badge</vt:lpstr>
      <vt:lpstr>Impact of COVID-19 on mortality in coastal Kenya: a longitudinal open cohort study</vt:lpstr>
      <vt:lpstr>PowerPoint Presentation</vt:lpstr>
      <vt:lpstr>What has been the mortality experience in Africa?</vt:lpstr>
      <vt:lpstr>PowerPoint Presentation</vt:lpstr>
      <vt:lpstr>The Kilifi Health and Demographic Surveillance System (KHDSS)</vt:lpstr>
      <vt:lpstr>PowerPoint Presentation</vt:lpstr>
      <vt:lpstr>Impact of COVID-19 on all-cause mortality?</vt:lpstr>
      <vt:lpstr>Impact of COVID-19 on all-cause mortality?</vt:lpstr>
      <vt:lpstr>Impact of COVID-19 on all-cause mortality?</vt:lpstr>
      <vt:lpstr>Impact of COVID-19 on all-cause mortality?</vt:lpstr>
      <vt:lpstr>Impact of COVID-19 on all-cause mortality?</vt:lpstr>
      <vt:lpstr>Impact of COVID-19 on all-cause mortality?</vt:lpstr>
      <vt:lpstr>Impact of COVID-19 on all-cause mortality?</vt:lpstr>
      <vt:lpstr>Impact of COVID-19 on all-cause mortality?</vt:lpstr>
      <vt:lpstr>Impact of COVID-19 on all-cause mortality?</vt:lpstr>
      <vt:lpstr>Impact of COVID-19 on all-cause mortality?</vt:lpstr>
      <vt:lpstr>Comparison to other studies</vt:lpstr>
      <vt:lpstr>Summary of results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</dc:title>
  <dc:creator>Katherine Mount</dc:creator>
  <cp:lastModifiedBy>Mark Otiende</cp:lastModifiedBy>
  <cp:revision>92</cp:revision>
  <dcterms:created xsi:type="dcterms:W3CDTF">2021-11-10T20:02:34Z</dcterms:created>
  <dcterms:modified xsi:type="dcterms:W3CDTF">2022-11-30T09:11:32Z</dcterms:modified>
</cp:coreProperties>
</file>