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420" r:id="rId2"/>
    <p:sldId id="421" r:id="rId3"/>
    <p:sldId id="3883" r:id="rId4"/>
    <p:sldId id="450" r:id="rId5"/>
    <p:sldId id="448" r:id="rId6"/>
    <p:sldId id="449" r:id="rId7"/>
    <p:sldId id="451" r:id="rId8"/>
    <p:sldId id="3881" r:id="rId9"/>
    <p:sldId id="3884" r:id="rId10"/>
    <p:sldId id="496" r:id="rId11"/>
    <p:sldId id="493" r:id="rId12"/>
    <p:sldId id="495" r:id="rId13"/>
    <p:sldId id="476" r:id="rId14"/>
    <p:sldId id="487" r:id="rId15"/>
    <p:sldId id="38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C5298D0-36E2-4A42-9420-C9C9074706FF}">
          <p14:sldIdLst>
            <p14:sldId id="420"/>
            <p14:sldId id="421"/>
            <p14:sldId id="3883"/>
            <p14:sldId id="450"/>
            <p14:sldId id="448"/>
            <p14:sldId id="449"/>
            <p14:sldId id="451"/>
            <p14:sldId id="3881"/>
            <p14:sldId id="3884"/>
            <p14:sldId id="496"/>
            <p14:sldId id="493"/>
            <p14:sldId id="495"/>
            <p14:sldId id="476"/>
            <p14:sldId id="487"/>
            <p14:sldId id="3880"/>
          </p14:sldIdLst>
        </p14:section>
        <p14:section name="Untitled Section" id="{6772BD90-87C8-43A1-AB66-059DCA8AA35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821358-A1C8-98A9-72DE-3232B40E1244}" name="Beth Tippett Barr" initials="BTB" userId="94b33ce786527a9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C22"/>
    <a:srgbClr val="4C9C2E"/>
    <a:srgbClr val="00A7E1"/>
    <a:srgbClr val="EBE717"/>
    <a:srgbClr val="F4436C"/>
    <a:srgbClr val="93D500"/>
    <a:srgbClr val="655DC6"/>
    <a:srgbClr val="D0CFCD"/>
    <a:srgbClr val="898A8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3" autoAdjust="0"/>
    <p:restoredTop sz="62851" autoAdjust="0"/>
  </p:normalViewPr>
  <p:slideViewPr>
    <p:cSldViewPr snapToGrid="0" snapToObjects="1">
      <p:cViewPr varScale="1">
        <p:scale>
          <a:sx n="71" d="100"/>
          <a:sy n="71" d="100"/>
        </p:scale>
        <p:origin x="1672" y="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E6502-93CA-EC4A-858E-E369DA1D4F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C2AE5-7399-4A45-95D6-5D4450CF42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5F2A1-47DE-184A-A4A2-86DDA300299B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920D1-F303-1840-A8A6-BBE92EAA95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1A292-D9BA-CA4B-B2DF-6DF905B2A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D2F64-B8E2-9D4C-A011-436AB6F79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0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rial" panose="020B0604020202020204" pitchFamily="34" charset="0"/>
              </a:defRPr>
            </a:lvl1pPr>
          </a:lstStyle>
          <a:p>
            <a:fld id="{BF1A1884-90FD-5D47-9031-6F98DD4F08AC}" type="datetimeFigureOut">
              <a:rPr lang="en-US" smtClean="0"/>
              <a:pPr/>
              <a:t>4/15/23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rial" panose="020B0604020202020204" pitchFamily="34" charset="0"/>
              </a:defRPr>
            </a:lvl1pPr>
          </a:lstStyle>
          <a:p>
            <a:fld id="{9B940301-1173-A34E-9446-7BEF096E2D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0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b="1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4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3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b="1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4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3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2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2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4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endParaRPr lang="en-GB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6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8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8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b="1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81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2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1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endParaRPr lang="en-GB" dirty="0">
              <a:solidFill>
                <a:srgbClr val="252525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40301-1173-A34E-9446-7BEF096E2D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CAE27F-3901-E645-A050-04D292BC5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34887" y="3741414"/>
            <a:ext cx="6261100" cy="6261100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5D88603-6CF0-554D-A01B-4DB487C125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9555" y="2060430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EBD1C-9E2A-5F44-A475-20AEE0BE1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26284B5-FD9E-674B-931D-213871FA1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693" y="-4747664"/>
            <a:ext cx="6172200" cy="6184900"/>
          </a:xfrm>
          <a:prstGeom prst="rect">
            <a:avLst/>
          </a:prstGeom>
        </p:spPr>
      </p:pic>
      <p:sp>
        <p:nvSpPr>
          <p:cNvPr id="27" name="SmartArt Placeholder 22">
            <a:extLst>
              <a:ext uri="{FF2B5EF4-FFF2-40B4-BE49-F238E27FC236}">
                <a16:creationId xmlns:a16="http://schemas.microsoft.com/office/drawing/2014/main" id="{24682560-C988-C447-94DB-D056433DFE73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10162827" y="1770413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9E15FB48-D55E-A04D-BBCE-7829E532A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59523" y="2060430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B5320-E0BF-EF41-978E-FD04E7F95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197" y="350630"/>
            <a:ext cx="5467231" cy="175298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E67348-07E2-E341-BE1C-6892ADE15B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95266" y="2856393"/>
            <a:ext cx="3411763" cy="2997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dirty="0"/>
              <a:t>Tagline Artwork</a:t>
            </a:r>
          </a:p>
        </p:txBody>
      </p:sp>
    </p:spTree>
    <p:extLst>
      <p:ext uri="{BB962C8B-B14F-4D97-AF65-F5344CB8AC3E}">
        <p14:creationId xmlns:p14="http://schemas.microsoft.com/office/powerpoint/2010/main" val="251539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ext, Icon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230B98-9502-A84D-A2AA-98FC7A7D1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1FA2E2-7654-FD4A-B68E-7556E8EBD8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15725-BB28-0841-8CB1-3B304DB1F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89" y="1788906"/>
            <a:ext cx="5964238" cy="100193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1B08A85-57C6-004F-9D30-EBF7C6AF4D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02311" y="1788906"/>
            <a:ext cx="3724275" cy="3494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Insert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548A37F-3911-8440-9AD5-7799F6E9A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22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62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oter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0D960-A93E-6043-879C-CCC4A4A6B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59" y="350548"/>
            <a:ext cx="8508427" cy="133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1C5BE7-C9F2-1045-9292-D05879627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E21B8-DD2B-4049-BA21-23F8F9ADE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Footer and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D02F481-44F2-3141-BD25-86FBBBD6C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60" y="350549"/>
            <a:ext cx="6916476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79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44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MPS Dark Green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09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MPS Light Green">
    <p:bg>
      <p:bgPr>
        <a:solidFill>
          <a:srgbClr val="93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85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MPS Yellow">
    <p:bg>
      <p:bgPr>
        <a:solidFill>
          <a:srgbClr val="EBE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7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3CB607-E2B7-3C41-95A1-A8ECAD3722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F5888B-5DC5-BF48-ABE7-17DB8064A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81532097-9F56-6B42-BA4D-DA58D7D4BA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2">
            <a:extLst>
              <a:ext uri="{FF2B5EF4-FFF2-40B4-BE49-F238E27FC236}">
                <a16:creationId xmlns:a16="http://schemas.microsoft.com/office/drawing/2014/main" id="{88E58F44-E130-0B41-89DF-E7C2603AFC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1B9A83BB-087B-C246-BBF9-3BAB33E9E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78EAAED6-8CF0-124B-8BC4-9AE7166847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29B15B3C-87AA-F44C-A2B8-A7BE01C4A3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BAE9FFF7-A43C-9443-B6EF-DAAFBCD46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D595D02D-E670-EA4C-B905-CDDEAAD67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5B1CC0-1FA1-564A-8C09-9A6597D05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368740" y="-3408704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62E0CB2-3271-FE49-9BEA-C958E33CA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DA942F-2633-4346-B1E7-C868AF92F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2626" y="870794"/>
            <a:ext cx="3915049" cy="12553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15C81A-D9F6-D94E-86D6-7EC345D0C7C9}"/>
              </a:ext>
            </a:extLst>
          </p:cNvPr>
          <p:cNvSpPr txBox="1"/>
          <p:nvPr userDrawn="1"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champshealth.org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8D8CDE-84C4-C242-AAE7-93D5BD88A7F9}"/>
              </a:ext>
            </a:extLst>
          </p:cNvPr>
          <p:cNvSpPr txBox="1"/>
          <p:nvPr userDrawn="1"/>
        </p:nvSpPr>
        <p:spPr>
          <a:xfrm>
            <a:off x="2365135" y="6114658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about CHAMPS contact us at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info@champshealth.org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38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85DA1E-17B2-3E45-A84F-2E48CD4F3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3048025" y="3194780"/>
            <a:ext cx="6261100" cy="6261100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8E3E61D8-9C10-984A-B122-F8836BE25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002" y="870794"/>
            <a:ext cx="3915051" cy="125530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4BDE2F7-30DA-3B40-9BBF-D75C5F1720E8}"/>
              </a:ext>
            </a:extLst>
          </p:cNvPr>
          <p:cNvSpPr txBox="1"/>
          <p:nvPr userDrawn="1"/>
        </p:nvSpPr>
        <p:spPr>
          <a:xfrm>
            <a:off x="8714161" y="5975451"/>
            <a:ext cx="3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champshealth.org</a:t>
            </a:r>
            <a:endParaRPr lang="en-US" sz="2400" b="1" dirty="0">
              <a:solidFill>
                <a:srgbClr val="4C9C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E06B245E-DA73-BC46-AEFE-26E269DFBE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7314" y="-914400"/>
            <a:ext cx="5608849" cy="562349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F134088F-A77B-2C49-96E5-319B58A460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635" y="5047430"/>
            <a:ext cx="2178563" cy="21785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D9DEF449-43A5-D14E-B1EE-060CCA6C89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3306" y="2538128"/>
            <a:ext cx="3231654" cy="323165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5BF36FA1-0D2E-F545-8969-7EF5265CCB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0369" y="228303"/>
            <a:ext cx="2963095" cy="296309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A5197F5E-0847-974D-AA74-0BDB3B170A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36116" y="3150845"/>
            <a:ext cx="1117601" cy="1117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46651819-7369-EF4C-A4C7-1A55D06D52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13332" y="4109128"/>
            <a:ext cx="1572425" cy="15724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DF639B-6E37-4543-9FB5-49CCA97A7BBD}"/>
              </a:ext>
            </a:extLst>
          </p:cNvPr>
          <p:cNvSpPr txBox="1"/>
          <p:nvPr userDrawn="1"/>
        </p:nvSpPr>
        <p:spPr>
          <a:xfrm>
            <a:off x="2343364" y="6158200"/>
            <a:ext cx="541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 more about CHAMPS contact us at </a:t>
            </a:r>
            <a:r>
              <a:rPr lang="en-US" sz="1200" b="1" dirty="0" err="1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info@champshealth.org</a:t>
            </a:r>
            <a:r>
              <a:rPr lang="en-US" sz="1200" b="1" dirty="0">
                <a:solidFill>
                  <a:srgbClr val="4C9C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0A4BCF71-952A-424D-8504-242DF84E3D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68002" y="3427286"/>
            <a:ext cx="2231288" cy="22312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78AFC8-B701-2641-B1E8-DFE1B3996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9368740" y="-3393714"/>
            <a:ext cx="6261100" cy="6261100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8A0E9415-1421-604A-A66E-F6D6041D56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2333" y="4153955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7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2a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79822-7277-9F49-8044-9CB52621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76396" y="63457"/>
            <a:ext cx="3909398" cy="920487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C5F3FD1-41B9-C648-BB05-BBFC4D86E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4" y="3613151"/>
            <a:ext cx="5906924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399" indent="0">
              <a:buFontTx/>
              <a:buNone/>
              <a:defRPr/>
            </a:lvl3pPr>
            <a:lvl4pPr marL="1371599" indent="0">
              <a:buFontTx/>
              <a:buNone/>
              <a:defRPr/>
            </a:lvl4pPr>
            <a:lvl5pPr marL="182880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96513-CFC8-EF42-B9EB-5CFD237C4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2" y="4535490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1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 b="0"/>
            </a:lvl2pPr>
            <a:lvl3pPr marL="914399" indent="0">
              <a:buFontTx/>
              <a:buNone/>
              <a:defRPr sz="1600" b="0"/>
            </a:lvl3pPr>
            <a:lvl4pPr marL="1371599" indent="0">
              <a:buFontTx/>
              <a:buNone/>
              <a:defRPr sz="1600" b="0"/>
            </a:lvl4pPr>
            <a:lvl5pPr marL="1828802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8C4901-D408-9D47-BE82-31649F1D8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865883" y="3987538"/>
            <a:ext cx="3600560" cy="360056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D4A15F-2C3F-3E4A-BACC-47AC1CFAB7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0238260" y="-183610"/>
            <a:ext cx="4649789" cy="464978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677C7FF-1011-2D4B-981E-A437088E70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39777" y="1364544"/>
            <a:ext cx="2704446" cy="271001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A02C33-6D24-5D6B-8C88-53E88E9E85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" y="70927"/>
            <a:ext cx="2807598" cy="89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7EEC1DB-61D6-7A38-01C7-28A6BD07E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07" y="90141"/>
            <a:ext cx="3856704" cy="90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BBD9A9-E9EE-1CA3-E98C-2E84AA2280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" y="5881918"/>
            <a:ext cx="3133619" cy="91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1F549B7-0EEF-7719-B161-5B192DE26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03" y="5912215"/>
            <a:ext cx="4036069" cy="87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a">
    <p:bg>
      <p:bgPr>
        <a:solidFill>
          <a:srgbClr val="4C9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79822-7277-9F49-8044-9CB52621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9706" y="684813"/>
            <a:ext cx="7295496" cy="1637230"/>
          </a:xfrm>
          <a:prstGeom prst="rect">
            <a:avLst/>
          </a:prstGeom>
        </p:spPr>
      </p:pic>
      <p:sp>
        <p:nvSpPr>
          <p:cNvPr id="4" name="Picture Placeholder 22">
            <a:extLst>
              <a:ext uri="{FF2B5EF4-FFF2-40B4-BE49-F238E27FC236}">
                <a16:creationId xmlns:a16="http://schemas.microsoft.com/office/drawing/2014/main" id="{54D36A9A-B2B2-C54E-A4D4-4408962119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C5F3FD1-41B9-C648-BB05-BBFC4D86E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6996513-CFC8-EF42-B9EB-5CFD237C4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8C4901-D408-9D47-BE82-31649F1D82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9" name="SmartArt Placeholder 22">
            <a:extLst>
              <a:ext uri="{FF2B5EF4-FFF2-40B4-BE49-F238E27FC236}">
                <a16:creationId xmlns:a16="http://schemas.microsoft.com/office/drawing/2014/main" id="{05152543-AB4F-FE40-AD74-7B2B818D7921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2CC99A9-2C21-684B-B7D1-5C878FA0D3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D4A15F-2C3F-3E4A-BACC-47AC1CFAB7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677C7FF-1011-2D4B-981E-A437088E70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52F3B-8147-094D-9ED7-AE6361F64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9704" y="684813"/>
            <a:ext cx="7295500" cy="1637230"/>
          </a:xfrm>
          <a:prstGeom prst="rect">
            <a:avLst/>
          </a:prstGeom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A4957661-38D7-024C-B845-92C98BE0FB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A9AE3B-1661-B647-AE67-90F26BBF1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2F3CE-105A-7243-B6A4-A50261374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2F0DAF-147D-CA4B-B02C-6714BDDAFE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23" name="SmartArt Placeholder 22">
            <a:extLst>
              <a:ext uri="{FF2B5EF4-FFF2-40B4-BE49-F238E27FC236}">
                <a16:creationId xmlns:a16="http://schemas.microsoft.com/office/drawing/2014/main" id="{0C658E97-16EA-394F-B4D0-15A644CCA738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F26698-C83C-A341-9690-67C59D742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42B7C-5F16-8049-98CB-A430D6EB84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EB42AC-2804-DF40-B859-453B6DEC4C2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A4957661-38D7-024C-B845-92C98BE0FB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1562" y="2153109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A9AE3B-1661-B647-AE67-90F26BBF1C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F2F3CE-105A-7243-B6A4-A50261374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2F0DAF-147D-CA4B-B02C-6714BDDAF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865882" y="2573406"/>
            <a:ext cx="5014692" cy="5014692"/>
          </a:xfrm>
          <a:prstGeom prst="rect">
            <a:avLst/>
          </a:prstGeom>
        </p:spPr>
      </p:pic>
      <p:sp>
        <p:nvSpPr>
          <p:cNvPr id="23" name="SmartArt Placeholder 22">
            <a:extLst>
              <a:ext uri="{FF2B5EF4-FFF2-40B4-BE49-F238E27FC236}">
                <a16:creationId xmlns:a16="http://schemas.microsoft.com/office/drawing/2014/main" id="{0C658E97-16EA-394F-B4D0-15A644CCA738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7623" y="4954380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7F26698-C83C-A341-9690-67C59D742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4319" y="5244397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42B7C-5F16-8049-98CB-A430D6EB8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AEB42AC-2804-DF40-B859-453B6DEC4C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80A8DA-191C-1641-A3C4-931728EBE7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930" y="690796"/>
            <a:ext cx="7480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 userDrawn="1"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39944" y="2245558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 userDrawn="1"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D92E71B-9E06-8045-B240-34FC0C6EF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148982" y="-3539394"/>
            <a:ext cx="6261100" cy="6261100"/>
          </a:xfrm>
          <a:prstGeom prst="rect">
            <a:avLst/>
          </a:prstGeom>
        </p:spPr>
      </p:pic>
      <p:sp>
        <p:nvSpPr>
          <p:cNvPr id="31" name="SmartArt Placeholder 22">
            <a:extLst>
              <a:ext uri="{FF2B5EF4-FFF2-40B4-BE49-F238E27FC236}">
                <a16:creationId xmlns:a16="http://schemas.microsoft.com/office/drawing/2014/main" id="{49E6D601-9B1F-A245-BE8E-898F1F7878F2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676023" y="888106"/>
            <a:ext cx="1049874" cy="1049873"/>
          </a:xfrm>
          <a:prstGeom prst="ellipse">
            <a:avLst/>
          </a:prstGeom>
          <a:solidFill>
            <a:srgbClr val="F4436C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3AF7F94-7811-6D4C-8683-FAA7EB9F3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719" y="1178123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F0387D-18AE-D246-BA8C-B1B0BA6BBD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 userDrawn="1"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839944" y="2245558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 userDrawn="1"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148982" y="-3539394"/>
            <a:ext cx="6261100" cy="6261100"/>
          </a:xfrm>
          <a:prstGeom prst="rect">
            <a:avLst/>
          </a:prstGeom>
        </p:spPr>
      </p:pic>
      <p:sp>
        <p:nvSpPr>
          <p:cNvPr id="31" name="SmartArt Placeholder 22">
            <a:extLst>
              <a:ext uri="{FF2B5EF4-FFF2-40B4-BE49-F238E27FC236}">
                <a16:creationId xmlns:a16="http://schemas.microsoft.com/office/drawing/2014/main" id="{49E6D601-9B1F-A245-BE8E-898F1F7878F2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5831459" y="2815914"/>
            <a:ext cx="1049874" cy="1049873"/>
          </a:xfrm>
          <a:prstGeom prst="ellipse">
            <a:avLst/>
          </a:prstGeom>
          <a:solidFill>
            <a:srgbClr val="00A7E1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B3AF7F94-7811-6D4C-8683-FAA7EB9F3F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8155" y="3105931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FA90CB-2071-2341-8298-01368529A7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5EB0BCA-0857-4443-A079-118344685D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C2D3AD-1726-FB45-9019-F190B447B237}"/>
              </a:ext>
            </a:extLst>
          </p:cNvPr>
          <p:cNvSpPr/>
          <p:nvPr userDrawn="1"/>
        </p:nvSpPr>
        <p:spPr>
          <a:xfrm>
            <a:off x="0" y="0"/>
            <a:ext cx="12192000" cy="6261100"/>
          </a:xfrm>
          <a:prstGeom prst="rect">
            <a:avLst/>
          </a:prstGeom>
          <a:solidFill>
            <a:srgbClr val="EBE71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7C8780D-A3C3-ED49-8786-1E96C77626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6964" y="-1401876"/>
            <a:ext cx="7183594" cy="718359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46AE8-19B5-0B46-959A-DDD81C789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721474" y="2284413"/>
            <a:ext cx="6261100" cy="6261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56D9B-AECA-154A-9802-DA38988D569D}"/>
              </a:ext>
            </a:extLst>
          </p:cNvPr>
          <p:cNvCxnSpPr/>
          <p:nvPr userDrawn="1"/>
        </p:nvCxnSpPr>
        <p:spPr>
          <a:xfrm>
            <a:off x="10633394" y="6402175"/>
            <a:ext cx="0" cy="260834"/>
          </a:xfrm>
          <a:prstGeom prst="line">
            <a:avLst/>
          </a:prstGeom>
          <a:ln>
            <a:solidFill>
              <a:srgbClr val="EBE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E2DA954-29A0-2446-9AFC-178570763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30" y="3613150"/>
            <a:ext cx="5906925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4321E904-697A-1146-9A25-9C065B665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31" y="4535488"/>
            <a:ext cx="4649788" cy="879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 sz="1600" b="0"/>
            </a:lvl2pPr>
            <a:lvl3pPr marL="914377" indent="0">
              <a:buFontTx/>
              <a:buNone/>
              <a:defRPr sz="1600" b="0"/>
            </a:lvl3pPr>
            <a:lvl4pPr marL="1371566" indent="0">
              <a:buFontTx/>
              <a:buNone/>
              <a:defRPr sz="1600" b="0"/>
            </a:lvl4pPr>
            <a:lvl5pPr marL="1828755" indent="0">
              <a:buFontTx/>
              <a:buNone/>
              <a:defRPr sz="1600" b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DADB0D-14B6-714E-A3EE-0FA1952EC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133992" y="-3016250"/>
            <a:ext cx="6261100" cy="6261100"/>
          </a:xfrm>
          <a:prstGeom prst="rect">
            <a:avLst/>
          </a:prstGeom>
        </p:spPr>
      </p:pic>
      <p:sp>
        <p:nvSpPr>
          <p:cNvPr id="15" name="SmartArt Placeholder 22">
            <a:extLst>
              <a:ext uri="{FF2B5EF4-FFF2-40B4-BE49-F238E27FC236}">
                <a16:creationId xmlns:a16="http://schemas.microsoft.com/office/drawing/2014/main" id="{21323567-CE27-4745-91D1-66CCE26133AA}"/>
              </a:ext>
            </a:extLst>
          </p:cNvPr>
          <p:cNvSpPr>
            <a:spLocks noGrp="1"/>
          </p:cNvSpPr>
          <p:nvPr>
            <p:ph type="dgm" sz="quarter" idx="16" hasCustomPrompt="1"/>
          </p:nvPr>
        </p:nvSpPr>
        <p:spPr>
          <a:xfrm>
            <a:off x="7029948" y="4464772"/>
            <a:ext cx="1049874" cy="1049873"/>
          </a:xfrm>
          <a:prstGeom prst="ellipse">
            <a:avLst/>
          </a:prstGeom>
          <a:solidFill>
            <a:srgbClr val="655DC6"/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br>
              <a:rPr lang="en-US" dirty="0"/>
            </a:br>
            <a:endParaRPr lang="en-US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7E2E4FE-1615-FB47-A593-F60E90C6D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6644" y="4754789"/>
            <a:ext cx="1452282" cy="92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FCBC0B-1F14-A741-8949-FCCD5EADF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523B381-BA0E-F845-B933-C4055607A0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16456" y="-4035358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ext, Inserts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8EBC19-FD13-1345-8CF7-379EE909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24" y="1786236"/>
            <a:ext cx="11405047" cy="41100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B935B59-DDD9-5342-B0C9-1B5859594B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560" y="350549"/>
            <a:ext cx="6916476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6B993F-F1F5-CB4C-8413-A500F82FE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895987" y="-3278325"/>
            <a:ext cx="6261100" cy="62611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1F50231-0A9B-4C4C-BEEA-308E367A2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2693" y="-4765249"/>
            <a:ext cx="61722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6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ext, Inserts and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324" y="1786236"/>
            <a:ext cx="11405047" cy="411006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820165-E5BF-6144-970B-B2F8C8A9B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559" y="350549"/>
            <a:ext cx="11405047" cy="100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rgbClr val="4C9C2E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5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41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5F638E-F802-9044-B2EC-3495C534CB8E}"/>
              </a:ext>
            </a:extLst>
          </p:cNvPr>
          <p:cNvSpPr/>
          <p:nvPr userDrawn="1"/>
        </p:nvSpPr>
        <p:spPr>
          <a:xfrm>
            <a:off x="0" y="6246796"/>
            <a:ext cx="12192000" cy="611205"/>
          </a:xfrm>
          <a:prstGeom prst="rect">
            <a:avLst/>
          </a:prstGeom>
          <a:solidFill>
            <a:srgbClr val="D0CFCD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842DD5-B09E-8C4A-82A4-924E7CC0FE4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10414162" y="6306915"/>
            <a:ext cx="1530578" cy="4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685" r:id="rId3"/>
    <p:sldLayoutId id="2147483700" r:id="rId4"/>
    <p:sldLayoutId id="2147483686" r:id="rId5"/>
    <p:sldLayoutId id="2147483687" r:id="rId6"/>
    <p:sldLayoutId id="2147483688" r:id="rId7"/>
    <p:sldLayoutId id="2147483692" r:id="rId8"/>
    <p:sldLayoutId id="2147483674" r:id="rId9"/>
    <p:sldLayoutId id="2147483694" r:id="rId10"/>
    <p:sldLayoutId id="2147483689" r:id="rId11"/>
    <p:sldLayoutId id="2147483691" r:id="rId12"/>
    <p:sldLayoutId id="2147483693" r:id="rId13"/>
    <p:sldLayoutId id="2147483696" r:id="rId14"/>
    <p:sldLayoutId id="2147483697" r:id="rId15"/>
    <p:sldLayoutId id="2147483698" r:id="rId16"/>
    <p:sldLayoutId id="2147483690" r:id="rId17"/>
    <p:sldLayoutId id="2147483678" r:id="rId18"/>
    <p:sldLayoutId id="2147483701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C9C2E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7963" y="2276868"/>
            <a:ext cx="9785022" cy="922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Lato" panose="020F0502020204030203"/>
              </a:rPr>
              <a:t>Establishing high-quality mortality surveillance:</a:t>
            </a:r>
          </a:p>
          <a:p>
            <a:pPr algn="ctr">
              <a:lnSpc>
                <a:spcPct val="100000"/>
              </a:lnSpc>
            </a:pP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child healt</a:t>
            </a:r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 and mortality prevention surveillance (CHAMPS) study</a:t>
            </a: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Sierra Leone, 2017–2021</a:t>
            </a:r>
          </a:p>
          <a:p>
            <a:pPr algn="ctr">
              <a:lnSpc>
                <a:spcPct val="100000"/>
              </a:lnSpc>
            </a:pP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Lato" panose="020F050202020403020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D16F7-94A7-6C77-B524-B5B7C9372427}"/>
              </a:ext>
            </a:extLst>
          </p:cNvPr>
          <p:cNvSpPr txBox="1"/>
          <p:nvPr/>
        </p:nvSpPr>
        <p:spPr>
          <a:xfrm>
            <a:off x="1970289" y="4119728"/>
            <a:ext cx="727058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Sorie I.B. Kamara</a:t>
            </a:r>
          </a:p>
          <a:p>
            <a:pPr algn="ctr">
              <a:spcBef>
                <a:spcPts val="600"/>
              </a:spcBef>
            </a:pPr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November 2022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6657"/>
            <a:ext cx="12192000" cy="760897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Phase 4 – Setting up Data to Action - 2020/2021</a:t>
            </a:r>
          </a:p>
        </p:txBody>
      </p:sp>
      <p:pic>
        <p:nvPicPr>
          <p:cNvPr id="2" name="Picture Placeholder 6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7CADB7EA-72F3-48D5-4F62-76324641B8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5089643" y="1134738"/>
            <a:ext cx="6919757" cy="4379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EFA8CE-F587-2967-2D59-2B1A43A3907A}"/>
              </a:ext>
            </a:extLst>
          </p:cNvPr>
          <p:cNvSpPr txBox="1"/>
          <p:nvPr/>
        </p:nvSpPr>
        <p:spPr>
          <a:xfrm>
            <a:off x="363791" y="1613538"/>
            <a:ext cx="4531888" cy="389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IPC–SCBU cleaning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Clinical records management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Healthcare workers’ forum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Clinical review meetings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Emergency drugs support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50723"/>
            <a:ext cx="12192000" cy="1042241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Initial Outcomes of CHAMPS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9AA16-66AE-24FA-7BF7-196B8E986E68}"/>
              </a:ext>
            </a:extLst>
          </p:cNvPr>
          <p:cNvSpPr txBox="1"/>
          <p:nvPr/>
        </p:nvSpPr>
        <p:spPr>
          <a:xfrm>
            <a:off x="627961" y="1118212"/>
            <a:ext cx="11336357" cy="389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level of community and facility involvement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2855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death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notifications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390 MITS performed: 82% consent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ate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Average of 56 unique notifications and 15 MITS per month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77% of MITS cases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DeCoDed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 1,000 community and healthcare workers have participated in CHAMPS Data to Action activities.</a:t>
            </a:r>
            <a:endParaRPr lang="en-GB" sz="2400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2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6655"/>
            <a:ext cx="12192000" cy="954105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Initial Outcomes of CHAMPS Implementation Con.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9AA16-66AE-24FA-7BF7-196B8E986E68}"/>
              </a:ext>
            </a:extLst>
          </p:cNvPr>
          <p:cNvSpPr txBox="1"/>
          <p:nvPr/>
        </p:nvSpPr>
        <p:spPr>
          <a:xfrm>
            <a:off x="523301" y="1123720"/>
            <a:ext cx="11497938" cy="4451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Provided definitive cause(s) of death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Capacity building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to action outcomes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Dissemination of CHAMPS data and findings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Established platform for other research work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Support government effort in response to outbreaks – COVID 19</a:t>
            </a:r>
          </a:p>
          <a:p>
            <a:pPr lvl="0">
              <a:lnSpc>
                <a:spcPct val="150000"/>
              </a:lnSpc>
            </a:pPr>
            <a:endParaRPr lang="en-GB" sz="2400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50000"/>
              </a:lnSpc>
            </a:pPr>
            <a:endParaRPr lang="en-GB" sz="2400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7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37412"/>
            <a:ext cx="12192000" cy="474606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BAC24-F049-A206-A49A-529F0496A9B0}"/>
              </a:ext>
            </a:extLst>
          </p:cNvPr>
          <p:cNvSpPr txBox="1"/>
          <p:nvPr/>
        </p:nvSpPr>
        <p:spPr>
          <a:xfrm>
            <a:off x="730362" y="1586321"/>
            <a:ext cx="11197233" cy="3743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possible to implement a high-quality mortality surveillance in a challenging context such as Sierra Leone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on local knowledge and infrastructure has enabled the CHAMPS project to achieve unprecedented consent rates while upscaling local technical capacity for surveillance and laboratory diagnostics.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5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37412"/>
            <a:ext cx="12192000" cy="334064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40D53-331C-A6F6-ADFF-2F3EB9947BEE}"/>
              </a:ext>
            </a:extLst>
          </p:cNvPr>
          <p:cNvSpPr txBox="1"/>
          <p:nvPr/>
        </p:nvSpPr>
        <p:spPr>
          <a:xfrm>
            <a:off x="1047750" y="-26389"/>
            <a:ext cx="7835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92C71-E52B-7533-5D23-10D84B502186}"/>
              </a:ext>
            </a:extLst>
          </p:cNvPr>
          <p:cNvSpPr txBox="1"/>
          <p:nvPr/>
        </p:nvSpPr>
        <p:spPr>
          <a:xfrm>
            <a:off x="977769" y="436128"/>
            <a:ext cx="9882393" cy="3343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Families who agreed to participate in CHAMPS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Bill &amp; Melinda Gates Foundation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 stakeholders of Bombali District and the Two Chiefdoms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 Partners working with CHAMPS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CHAMPS Program Office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 CHAMPS Staff</a:t>
            </a:r>
          </a:p>
        </p:txBody>
      </p:sp>
      <p:pic>
        <p:nvPicPr>
          <p:cNvPr id="6" name="Picture 90">
            <a:extLst>
              <a:ext uri="{FF2B5EF4-FFF2-40B4-BE49-F238E27FC236}">
                <a16:creationId xmlns:a16="http://schemas.microsoft.com/office/drawing/2014/main" id="{A1AE867A-BE1D-1352-104E-6B34068A0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7876" r="2211" b="26611"/>
          <a:stretch>
            <a:fillRect/>
          </a:stretch>
        </p:blipFill>
        <p:spPr bwMode="auto">
          <a:xfrm>
            <a:off x="6962869" y="4046336"/>
            <a:ext cx="2148619" cy="97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6">
            <a:extLst>
              <a:ext uri="{FF2B5EF4-FFF2-40B4-BE49-F238E27FC236}">
                <a16:creationId xmlns:a16="http://schemas.microsoft.com/office/drawing/2014/main" id="{095DEC49-E464-0F1E-551F-4CDB778F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5" y="5209124"/>
            <a:ext cx="2148619" cy="83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8">
            <a:extLst>
              <a:ext uri="{FF2B5EF4-FFF2-40B4-BE49-F238E27FC236}">
                <a16:creationId xmlns:a16="http://schemas.microsoft.com/office/drawing/2014/main" id="{19B852B3-6746-69B7-DAF2-26E586B6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45" y="4013158"/>
            <a:ext cx="1212470" cy="9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98EC006-88C1-6891-5249-95CCDE9E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31" y="4013159"/>
            <a:ext cx="2296588" cy="7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872A2-E033-77B8-54D6-C8300F8764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645" y="4975445"/>
            <a:ext cx="2005832" cy="10842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416AD8-09EA-4CD9-1241-D066BC16C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879" y="4013159"/>
            <a:ext cx="2423210" cy="81874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2BDC29B-941A-DAB3-2591-3FD13744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19" y="5290854"/>
            <a:ext cx="3943189" cy="85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9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B9C437-12BB-48E3-8DBC-B46019EB745F}"/>
              </a:ext>
            </a:extLst>
          </p:cNvPr>
          <p:cNvSpPr txBox="1"/>
          <p:nvPr/>
        </p:nvSpPr>
        <p:spPr>
          <a:xfrm>
            <a:off x="2306320" y="2614805"/>
            <a:ext cx="757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accent1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0844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93914"/>
            <a:ext cx="12192000" cy="1090268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Background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F9135-4D32-480A-2DDA-C77E6846792E}"/>
              </a:ext>
            </a:extLst>
          </p:cNvPr>
          <p:cNvSpPr txBox="1"/>
          <p:nvPr/>
        </p:nvSpPr>
        <p:spPr>
          <a:xfrm>
            <a:off x="554876" y="1243387"/>
            <a:ext cx="11302584" cy="428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5.9 million children died before their fifth birthday (WHO)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Sierra Leone (SL) under-five mortality rate ranked highest in West Africa and fourth highest globally (UN_dataWPP_2019).</a:t>
            </a:r>
          </a:p>
          <a:p>
            <a:pPr marL="342900" indent="-342900"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Vulnerable to epidemics and outbreaks: Polio, Measles, Cholera Ebola etc.</a:t>
            </a:r>
          </a:p>
          <a:p>
            <a:pPr marL="342900" indent="-342900"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Existing Systemic challenges 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26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44067"/>
            <a:ext cx="12192000" cy="925417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CHAMPS Overview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CD4036-3C7C-1EFB-E2F4-CD6556D6755F}"/>
              </a:ext>
            </a:extLst>
          </p:cNvPr>
          <p:cNvGrpSpPr/>
          <p:nvPr/>
        </p:nvGrpSpPr>
        <p:grpSpPr>
          <a:xfrm>
            <a:off x="1441875" y="1935959"/>
            <a:ext cx="10247782" cy="4125027"/>
            <a:chOff x="329172" y="2027104"/>
            <a:chExt cx="10247782" cy="412502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4CB000-593E-2482-D7BC-EABA5493A5B3}"/>
                </a:ext>
              </a:extLst>
            </p:cNvPr>
            <p:cNvGrpSpPr/>
            <p:nvPr/>
          </p:nvGrpSpPr>
          <p:grpSpPr>
            <a:xfrm>
              <a:off x="5763772" y="2027104"/>
              <a:ext cx="4813182" cy="4125027"/>
              <a:chOff x="3993437" y="1000424"/>
              <a:chExt cx="4954872" cy="485715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C7C173B-A626-5D97-FFF3-E340FB2A1DE1}"/>
                  </a:ext>
                </a:extLst>
              </p:cNvPr>
              <p:cNvGrpSpPr/>
              <p:nvPr/>
            </p:nvGrpSpPr>
            <p:grpSpPr>
              <a:xfrm>
                <a:off x="3993437" y="1000424"/>
                <a:ext cx="4954872" cy="4857152"/>
                <a:chOff x="3986478" y="1000424"/>
                <a:chExt cx="4954872" cy="4857152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3494898E-1157-87F0-3C78-18CCB3D108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86478" y="1000424"/>
                  <a:ext cx="4954872" cy="4857152"/>
                </a:xfrm>
                <a:prstGeom prst="rect">
                  <a:avLst/>
                </a:prstGeom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5F40E551-D0D3-6077-CFED-F661E5011DFF}"/>
                    </a:ext>
                  </a:extLst>
                </p:cNvPr>
                <p:cNvSpPr/>
                <p:nvPr/>
              </p:nvSpPr>
              <p:spPr>
                <a:xfrm>
                  <a:off x="7136400" y="2963328"/>
                  <a:ext cx="1196455" cy="1860021"/>
                </a:xfrm>
                <a:custGeom>
                  <a:avLst/>
                  <a:gdLst>
                    <a:gd name="connsiteX0" fmla="*/ 1650353 w 1652688"/>
                    <a:gd name="connsiteY0" fmla="*/ 233773 h 2598601"/>
                    <a:gd name="connsiteX1" fmla="*/ 1629333 w 1652688"/>
                    <a:gd name="connsiteY1" fmla="*/ 317856 h 2598601"/>
                    <a:gd name="connsiteX2" fmla="*/ 1482188 w 1652688"/>
                    <a:gd name="connsiteY2" fmla="*/ 275815 h 2598601"/>
                    <a:gd name="connsiteX3" fmla="*/ 1408615 w 1652688"/>
                    <a:gd name="connsiteY3" fmla="*/ 275815 h 2598601"/>
                    <a:gd name="connsiteX4" fmla="*/ 1250960 w 1652688"/>
                    <a:gd name="connsiteY4" fmla="*/ 338877 h 2598601"/>
                    <a:gd name="connsiteX5" fmla="*/ 1198408 w 1652688"/>
                    <a:gd name="connsiteY5" fmla="*/ 328366 h 2598601"/>
                    <a:gd name="connsiteX6" fmla="*/ 1114326 w 1652688"/>
                    <a:gd name="connsiteY6" fmla="*/ 55097 h 2598601"/>
                    <a:gd name="connsiteX7" fmla="*/ 1061774 w 1652688"/>
                    <a:gd name="connsiteY7" fmla="*/ 13056 h 2598601"/>
                    <a:gd name="connsiteX8" fmla="*/ 946160 w 1652688"/>
                    <a:gd name="connsiteY8" fmla="*/ 2546 h 2598601"/>
                    <a:gd name="connsiteX9" fmla="*/ 883098 w 1652688"/>
                    <a:gd name="connsiteY9" fmla="*/ 55097 h 2598601"/>
                    <a:gd name="connsiteX10" fmla="*/ 862077 w 1652688"/>
                    <a:gd name="connsiteY10" fmla="*/ 223263 h 2598601"/>
                    <a:gd name="connsiteX11" fmla="*/ 799015 w 1652688"/>
                    <a:gd name="connsiteY11" fmla="*/ 286325 h 2598601"/>
                    <a:gd name="connsiteX12" fmla="*/ 746464 w 1652688"/>
                    <a:gd name="connsiteY12" fmla="*/ 412449 h 2598601"/>
                    <a:gd name="connsiteX13" fmla="*/ 683401 w 1652688"/>
                    <a:gd name="connsiteY13" fmla="*/ 454490 h 2598601"/>
                    <a:gd name="connsiteX14" fmla="*/ 641360 w 1652688"/>
                    <a:gd name="connsiteY14" fmla="*/ 443980 h 2598601"/>
                    <a:gd name="connsiteX15" fmla="*/ 641360 w 1652688"/>
                    <a:gd name="connsiteY15" fmla="*/ 559594 h 2598601"/>
                    <a:gd name="connsiteX16" fmla="*/ 557277 w 1652688"/>
                    <a:gd name="connsiteY16" fmla="*/ 601635 h 2598601"/>
                    <a:gd name="connsiteX17" fmla="*/ 588808 w 1652688"/>
                    <a:gd name="connsiteY17" fmla="*/ 759290 h 2598601"/>
                    <a:gd name="connsiteX18" fmla="*/ 546767 w 1652688"/>
                    <a:gd name="connsiteY18" fmla="*/ 895925 h 2598601"/>
                    <a:gd name="connsiteX19" fmla="*/ 567788 w 1652688"/>
                    <a:gd name="connsiteY19" fmla="*/ 1011539 h 2598601"/>
                    <a:gd name="connsiteX20" fmla="*/ 462684 w 1652688"/>
                    <a:gd name="connsiteY20" fmla="*/ 1022049 h 2598601"/>
                    <a:gd name="connsiteX21" fmla="*/ 399622 w 1652688"/>
                    <a:gd name="connsiteY21" fmla="*/ 1242766 h 2598601"/>
                    <a:gd name="connsiteX22" fmla="*/ 336560 w 1652688"/>
                    <a:gd name="connsiteY22" fmla="*/ 1263787 h 2598601"/>
                    <a:gd name="connsiteX23" fmla="*/ 210436 w 1652688"/>
                    <a:gd name="connsiteY23" fmla="*/ 1284808 h 2598601"/>
                    <a:gd name="connsiteX24" fmla="*/ 189415 w 1652688"/>
                    <a:gd name="connsiteY24" fmla="*/ 1368890 h 2598601"/>
                    <a:gd name="connsiteX25" fmla="*/ 147374 w 1652688"/>
                    <a:gd name="connsiteY25" fmla="*/ 1505525 h 2598601"/>
                    <a:gd name="connsiteX26" fmla="*/ 10739 w 1652688"/>
                    <a:gd name="connsiteY26" fmla="*/ 1694711 h 2598601"/>
                    <a:gd name="connsiteX27" fmla="*/ 126353 w 1652688"/>
                    <a:gd name="connsiteY27" fmla="*/ 1873387 h 2598601"/>
                    <a:gd name="connsiteX28" fmla="*/ 115843 w 1652688"/>
                    <a:gd name="connsiteY28" fmla="*/ 1999511 h 2598601"/>
                    <a:gd name="connsiteX29" fmla="*/ 220946 w 1652688"/>
                    <a:gd name="connsiteY29" fmla="*/ 2125635 h 2598601"/>
                    <a:gd name="connsiteX30" fmla="*/ 136864 w 1652688"/>
                    <a:gd name="connsiteY30" fmla="*/ 2314822 h 2598601"/>
                    <a:gd name="connsiteX31" fmla="*/ 21250 w 1652688"/>
                    <a:gd name="connsiteY31" fmla="*/ 2335842 h 2598601"/>
                    <a:gd name="connsiteX32" fmla="*/ 10739 w 1652688"/>
                    <a:gd name="connsiteY32" fmla="*/ 2556559 h 2598601"/>
                    <a:gd name="connsiteX33" fmla="*/ 229 w 1652688"/>
                    <a:gd name="connsiteY33" fmla="*/ 2598601 h 2598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652688" h="2598601">
                      <a:moveTo>
                        <a:pt x="1650353" y="233773"/>
                      </a:moveTo>
                      <a:cubicBezTo>
                        <a:pt x="1653856" y="272311"/>
                        <a:pt x="1657360" y="310849"/>
                        <a:pt x="1629333" y="317856"/>
                      </a:cubicBezTo>
                      <a:cubicBezTo>
                        <a:pt x="1601306" y="324863"/>
                        <a:pt x="1518974" y="282822"/>
                        <a:pt x="1482188" y="275815"/>
                      </a:cubicBezTo>
                      <a:cubicBezTo>
                        <a:pt x="1445402" y="268808"/>
                        <a:pt x="1447153" y="265305"/>
                        <a:pt x="1408615" y="275815"/>
                      </a:cubicBezTo>
                      <a:cubicBezTo>
                        <a:pt x="1370077" y="286325"/>
                        <a:pt x="1285995" y="330118"/>
                        <a:pt x="1250960" y="338877"/>
                      </a:cubicBezTo>
                      <a:cubicBezTo>
                        <a:pt x="1215925" y="347636"/>
                        <a:pt x="1221180" y="375663"/>
                        <a:pt x="1198408" y="328366"/>
                      </a:cubicBezTo>
                      <a:cubicBezTo>
                        <a:pt x="1175636" y="281069"/>
                        <a:pt x="1137098" y="107649"/>
                        <a:pt x="1114326" y="55097"/>
                      </a:cubicBezTo>
                      <a:cubicBezTo>
                        <a:pt x="1091554" y="2545"/>
                        <a:pt x="1089801" y="21814"/>
                        <a:pt x="1061774" y="13056"/>
                      </a:cubicBezTo>
                      <a:cubicBezTo>
                        <a:pt x="1033747" y="4298"/>
                        <a:pt x="975939" y="-4461"/>
                        <a:pt x="946160" y="2546"/>
                      </a:cubicBezTo>
                      <a:cubicBezTo>
                        <a:pt x="916381" y="9553"/>
                        <a:pt x="897112" y="18311"/>
                        <a:pt x="883098" y="55097"/>
                      </a:cubicBezTo>
                      <a:cubicBezTo>
                        <a:pt x="869084" y="91883"/>
                        <a:pt x="876091" y="184725"/>
                        <a:pt x="862077" y="223263"/>
                      </a:cubicBezTo>
                      <a:cubicBezTo>
                        <a:pt x="848063" y="261801"/>
                        <a:pt x="818284" y="254794"/>
                        <a:pt x="799015" y="286325"/>
                      </a:cubicBezTo>
                      <a:cubicBezTo>
                        <a:pt x="779746" y="317856"/>
                        <a:pt x="765733" y="384421"/>
                        <a:pt x="746464" y="412449"/>
                      </a:cubicBezTo>
                      <a:cubicBezTo>
                        <a:pt x="727195" y="440477"/>
                        <a:pt x="683401" y="454490"/>
                        <a:pt x="683401" y="454490"/>
                      </a:cubicBezTo>
                      <a:cubicBezTo>
                        <a:pt x="665884" y="459745"/>
                        <a:pt x="648367" y="426463"/>
                        <a:pt x="641360" y="443980"/>
                      </a:cubicBezTo>
                      <a:cubicBezTo>
                        <a:pt x="634353" y="461497"/>
                        <a:pt x="655374" y="533318"/>
                        <a:pt x="641360" y="559594"/>
                      </a:cubicBezTo>
                      <a:cubicBezTo>
                        <a:pt x="627346" y="585870"/>
                        <a:pt x="566036" y="568352"/>
                        <a:pt x="557277" y="601635"/>
                      </a:cubicBezTo>
                      <a:cubicBezTo>
                        <a:pt x="548518" y="634918"/>
                        <a:pt x="590560" y="710242"/>
                        <a:pt x="588808" y="759290"/>
                      </a:cubicBezTo>
                      <a:cubicBezTo>
                        <a:pt x="587056" y="808338"/>
                        <a:pt x="550270" y="853883"/>
                        <a:pt x="546767" y="895925"/>
                      </a:cubicBezTo>
                      <a:cubicBezTo>
                        <a:pt x="543264" y="937967"/>
                        <a:pt x="581802" y="990518"/>
                        <a:pt x="567788" y="1011539"/>
                      </a:cubicBezTo>
                      <a:cubicBezTo>
                        <a:pt x="553774" y="1032560"/>
                        <a:pt x="490712" y="983511"/>
                        <a:pt x="462684" y="1022049"/>
                      </a:cubicBezTo>
                      <a:cubicBezTo>
                        <a:pt x="434656" y="1060587"/>
                        <a:pt x="420643" y="1202476"/>
                        <a:pt x="399622" y="1242766"/>
                      </a:cubicBezTo>
                      <a:cubicBezTo>
                        <a:pt x="378601" y="1283056"/>
                        <a:pt x="368091" y="1256780"/>
                        <a:pt x="336560" y="1263787"/>
                      </a:cubicBezTo>
                      <a:cubicBezTo>
                        <a:pt x="305029" y="1270794"/>
                        <a:pt x="234960" y="1267291"/>
                        <a:pt x="210436" y="1284808"/>
                      </a:cubicBezTo>
                      <a:cubicBezTo>
                        <a:pt x="185912" y="1302325"/>
                        <a:pt x="199925" y="1332104"/>
                        <a:pt x="189415" y="1368890"/>
                      </a:cubicBezTo>
                      <a:cubicBezTo>
                        <a:pt x="178905" y="1405676"/>
                        <a:pt x="177153" y="1451221"/>
                        <a:pt x="147374" y="1505525"/>
                      </a:cubicBezTo>
                      <a:cubicBezTo>
                        <a:pt x="117595" y="1559829"/>
                        <a:pt x="14242" y="1633401"/>
                        <a:pt x="10739" y="1694711"/>
                      </a:cubicBezTo>
                      <a:cubicBezTo>
                        <a:pt x="7236" y="1756021"/>
                        <a:pt x="108836" y="1822587"/>
                        <a:pt x="126353" y="1873387"/>
                      </a:cubicBezTo>
                      <a:cubicBezTo>
                        <a:pt x="143870" y="1924187"/>
                        <a:pt x="100078" y="1957470"/>
                        <a:pt x="115843" y="1999511"/>
                      </a:cubicBezTo>
                      <a:cubicBezTo>
                        <a:pt x="131608" y="2041552"/>
                        <a:pt x="217443" y="2073083"/>
                        <a:pt x="220946" y="2125635"/>
                      </a:cubicBezTo>
                      <a:cubicBezTo>
                        <a:pt x="224449" y="2178187"/>
                        <a:pt x="170147" y="2279788"/>
                        <a:pt x="136864" y="2314822"/>
                      </a:cubicBezTo>
                      <a:cubicBezTo>
                        <a:pt x="103581" y="2349856"/>
                        <a:pt x="42271" y="2295553"/>
                        <a:pt x="21250" y="2335842"/>
                      </a:cubicBezTo>
                      <a:cubicBezTo>
                        <a:pt x="229" y="2376132"/>
                        <a:pt x="14242" y="2512766"/>
                        <a:pt x="10739" y="2556559"/>
                      </a:cubicBezTo>
                      <a:cubicBezTo>
                        <a:pt x="7235" y="2600352"/>
                        <a:pt x="-1523" y="2595097"/>
                        <a:pt x="229" y="2598601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E007A4-EBE8-D52B-3DE0-954F7016590B}"/>
                  </a:ext>
                </a:extLst>
              </p:cNvPr>
              <p:cNvSpPr txBox="1"/>
              <p:nvPr/>
            </p:nvSpPr>
            <p:spPr>
              <a:xfrm>
                <a:off x="7625420" y="3555958"/>
                <a:ext cx="93942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Bombali </a:t>
                </a:r>
                <a:r>
                  <a:rPr lang="en-GB" sz="1050" b="1" dirty="0" err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Siari</a:t>
                </a:r>
                <a:endParaRPr lang="en-GB" sz="105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C0B2D7-B703-29FC-61F4-3FCE59AC6CF7}"/>
                  </a:ext>
                </a:extLst>
              </p:cNvPr>
              <p:cNvSpPr txBox="1"/>
              <p:nvPr/>
            </p:nvSpPr>
            <p:spPr>
              <a:xfrm rot="17588074">
                <a:off x="6419447" y="2930997"/>
                <a:ext cx="115814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Bombali </a:t>
                </a:r>
                <a:r>
                  <a:rPr lang="en-GB" sz="1050" b="1" dirty="0" err="1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Sebora</a:t>
                </a:r>
                <a:endParaRPr lang="en-GB" sz="1050" b="1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FA47A3-9510-0280-2E1E-D0C3C534080F}"/>
                  </a:ext>
                </a:extLst>
              </p:cNvPr>
              <p:cNvSpPr txBox="1"/>
              <p:nvPr/>
            </p:nvSpPr>
            <p:spPr>
              <a:xfrm>
                <a:off x="7276759" y="1486838"/>
                <a:ext cx="115286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>
                    <a:solidFill>
                      <a:srgbClr val="FFC000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Makeni city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BF9CDA-FE86-D4B2-44B6-510C593EC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9172" y="2327664"/>
              <a:ext cx="4625362" cy="3824467"/>
            </a:xfrm>
            <a:prstGeom prst="rect">
              <a:avLst/>
            </a:prstGeom>
          </p:spPr>
        </p:pic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B5EE67AA-C087-9325-B0F5-F6D23A214577}"/>
                </a:ext>
              </a:extLst>
            </p:cNvPr>
            <p:cNvSpPr/>
            <p:nvPr/>
          </p:nvSpPr>
          <p:spPr>
            <a:xfrm>
              <a:off x="8876581" y="3148642"/>
              <a:ext cx="45719" cy="4571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4F8E2B-83C7-FE14-5D37-ECBB0039ED9F}"/>
                </a:ext>
              </a:extLst>
            </p:cNvPr>
            <p:cNvCxnSpPr>
              <a:cxnSpLocks/>
            </p:cNvCxnSpPr>
            <p:nvPr/>
          </p:nvCxnSpPr>
          <p:spPr>
            <a:xfrm>
              <a:off x="1751682" y="4101621"/>
              <a:ext cx="6147412" cy="19677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2B7A35-1AD6-C33A-5488-94A65D124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4520" y="2183112"/>
              <a:ext cx="7417374" cy="18547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9E5FFB2-CFFD-5E9F-3E09-17484BCF5C46}"/>
              </a:ext>
            </a:extLst>
          </p:cNvPr>
          <p:cNvSpPr txBox="1"/>
          <p:nvPr/>
        </p:nvSpPr>
        <p:spPr>
          <a:xfrm>
            <a:off x="497848" y="1093193"/>
            <a:ext cx="11138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CHAMPS is a project that aims to collect real-time quality data on why children die in order to guide policymakers toward an evidence-based approach. </a:t>
            </a:r>
          </a:p>
        </p:txBody>
      </p:sp>
    </p:spTree>
    <p:extLst>
      <p:ext uri="{BB962C8B-B14F-4D97-AF65-F5344CB8AC3E}">
        <p14:creationId xmlns:p14="http://schemas.microsoft.com/office/powerpoint/2010/main" val="338359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22150"/>
            <a:ext cx="12192000" cy="1019965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Summary of CHAMPS Methods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A83C7D2-912F-CD07-7DE2-3965B2186721}"/>
              </a:ext>
            </a:extLst>
          </p:cNvPr>
          <p:cNvGrpSpPr>
            <a:grpSpLocks/>
          </p:cNvGrpSpPr>
          <p:nvPr/>
        </p:nvGrpSpPr>
        <p:grpSpPr bwMode="auto">
          <a:xfrm>
            <a:off x="268364" y="1379223"/>
            <a:ext cx="11356372" cy="4681537"/>
            <a:chOff x="190061" y="762114"/>
            <a:chExt cx="11598903" cy="4933599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9B7A188C-E540-DA8E-3FA6-BF9DFC4C8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61" y="3488790"/>
              <a:ext cx="1267865" cy="73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Social Behavioral Science</a:t>
              </a: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5D94AE8-571B-BA07-63A0-D2E4C3138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99" y="3240822"/>
              <a:ext cx="1319273" cy="49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Mortality </a:t>
              </a:r>
              <a:br>
                <a:rPr lang="en-US" altLang="en-US" sz="1600" b="1" dirty="0">
                  <a:latin typeface="Lato"/>
                  <a:ea typeface="MS PGothic" panose="020B0600070205080204" pitchFamily="34" charset="-128"/>
                </a:rPr>
              </a:b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Surveillance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E18724D8-C9BC-CCA8-6308-4BF086B8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421" y="2475202"/>
              <a:ext cx="1456002" cy="98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>
                  <a:solidFill>
                    <a:srgbClr val="FF0000"/>
                  </a:solidFill>
                  <a:latin typeface="Lato"/>
                  <a:ea typeface="MS PGothic" panose="020B0600070205080204" pitchFamily="34" charset="-128"/>
                </a:rPr>
                <a:t>Minimally Invasive tissue Sampling (MITS)</a:t>
              </a: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D85C7E10-04E9-3B41-FEEA-C5B7F265F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445" y="1649597"/>
              <a:ext cx="1285273" cy="73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Clinical </a:t>
              </a:r>
              <a:br>
                <a:rPr lang="en-US" altLang="en-US" sz="1600" b="1" dirty="0">
                  <a:latin typeface="Lato"/>
                  <a:ea typeface="MS PGothic" panose="020B0600070205080204" pitchFamily="34" charset="-128"/>
                </a:rPr>
              </a:b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Data, VA &amp; SA</a:t>
              </a:r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1DA6FD4-37F7-B674-72C1-CECD8B46A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595" y="2685416"/>
              <a:ext cx="1426486" cy="49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Microbiology, PCR Analysis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226B1BAA-664A-3642-DB8C-FBCD410E4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7032" y="1904741"/>
              <a:ext cx="1474780" cy="739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Local &amp; Central Histopathology Analysis</a:t>
              </a:r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1D0B4DCA-D290-DE8D-0F4D-06F85181C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8080" y="1105752"/>
              <a:ext cx="1213238" cy="49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 err="1">
                  <a:latin typeface="Lato"/>
                  <a:ea typeface="MS PGothic" panose="020B0600070205080204" pitchFamily="34" charset="-128"/>
                </a:rPr>
                <a:t>DeCoDe</a:t>
              </a: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 </a:t>
              </a:r>
            </a:p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 dirty="0">
                  <a:latin typeface="Lato"/>
                  <a:ea typeface="MS PGothic" panose="020B0600070205080204" pitchFamily="34" charset="-128"/>
                </a:rPr>
                <a:t>Panel</a:t>
              </a: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D39861E-C062-103C-E231-FCF2FA263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4310" y="762114"/>
              <a:ext cx="1270528" cy="49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>
                  <a:latin typeface="Lato"/>
                  <a:ea typeface="MS PGothic" panose="020B0600070205080204" pitchFamily="34" charset="-128"/>
                </a:rPr>
                <a:t>Data to </a:t>
              </a:r>
            </a:p>
            <a:p>
              <a:pPr algn="ctr" eaLnBrk="1" hangingPunct="1">
                <a:lnSpc>
                  <a:spcPct val="95000"/>
                </a:lnSpc>
              </a:pPr>
              <a:r>
                <a:rPr lang="en-US" altLang="en-US" sz="1600" b="1">
                  <a:latin typeface="Lato"/>
                  <a:ea typeface="MS PGothic" panose="020B0600070205080204" pitchFamily="34" charset="-128"/>
                </a:rPr>
                <a:t>Action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78E23524-081C-EEBB-5598-BA7655A6F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309" y="5165281"/>
              <a:ext cx="1697338" cy="5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lnSpc>
                  <a:spcPct val="106000"/>
                </a:lnSpc>
              </a:pP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Engage communities</a:t>
              </a:r>
              <a:endParaRPr lang="en-US" alt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B29EF2C2-0CC1-07DA-2E55-830F59E07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643" y="4774904"/>
              <a:ext cx="1093329" cy="53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lnSpc>
                  <a:spcPct val="106000"/>
                </a:lnSpc>
              </a:pP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Detect cases</a:t>
              </a:r>
              <a:endParaRPr lang="en-US" altLang="en-US" sz="11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B398E4D9-3188-4D4C-6EC0-27A9C26DF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580" y="4356961"/>
              <a:ext cx="1093329" cy="5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lnSpc>
                  <a:spcPct val="106000"/>
                </a:lnSpc>
              </a:pP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Collect</a:t>
              </a:r>
              <a:r>
                <a:rPr lang="en-US" alt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specimens</a:t>
              </a:r>
              <a:r>
                <a:rPr lang="en-US" alt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F8F3CA36-BBF4-6194-FB10-065BD98DD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5322" y="3170495"/>
              <a:ext cx="1339330" cy="70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lnSpc>
                  <a:spcPct val="106000"/>
                </a:lnSpc>
              </a:pPr>
              <a:r>
                <a:rPr lang="en-US" alt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Collect epidemiologic &amp; clinical data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EAA19295-52D0-5AC1-5547-AD7BE3B19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603" y="3948968"/>
              <a:ext cx="1136643" cy="5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lnSpc>
                  <a:spcPct val="106000"/>
                </a:lnSpc>
              </a:pP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Identify pathogens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D282DE17-02B2-76D9-5F66-EAAB67CD1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610" y="3471790"/>
              <a:ext cx="1266811" cy="51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ts val="450"/>
                </a:spcBef>
                <a:buSzPct val="100000"/>
              </a:pP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Analyze tissues </a:t>
              </a:r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4CB22813-744F-2464-C0BE-B17234FCE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3009" y="2718917"/>
              <a:ext cx="1408478" cy="5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lnSpc>
                  <a:spcPct val="106000"/>
                </a:lnSpc>
              </a:pP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Assign cause </a:t>
              </a:r>
              <a:b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of death</a:t>
              </a: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84A28F10-10F5-68E2-20BE-F6D6472A8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0555" y="2358542"/>
              <a:ext cx="1368409" cy="53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hangingPunct="1">
                <a:lnSpc>
                  <a:spcPct val="106000"/>
                </a:lnSpc>
              </a:pPr>
              <a:r>
                <a:rPr lang="en-US" altLang="en-US" sz="1600" b="1">
                  <a:solidFill>
                    <a:schemeClr val="accent1">
                      <a:lumMod val="50000"/>
                    </a:schemeClr>
                  </a:solidFill>
                </a:rPr>
                <a:t>Reduce child mortality</a:t>
              </a:r>
            </a:p>
          </p:txBody>
        </p:sp>
        <p:pic>
          <p:nvPicPr>
            <p:cNvPr id="25" name="Picture 21">
              <a:extLst>
                <a:ext uri="{FF2B5EF4-FFF2-40B4-BE49-F238E27FC236}">
                  <a16:creationId xmlns:a16="http://schemas.microsoft.com/office/drawing/2014/main" id="{842DB65B-45CF-108D-9B49-549AEC4A8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31" y="4282839"/>
              <a:ext cx="733170" cy="7331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FB78BAE2-7097-E6CA-57DA-227E26D82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48" y="3958489"/>
              <a:ext cx="612770" cy="6127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>
              <a:extLst>
                <a:ext uri="{FF2B5EF4-FFF2-40B4-BE49-F238E27FC236}">
                  <a16:creationId xmlns:a16="http://schemas.microsoft.com/office/drawing/2014/main" id="{4F3B4C0D-6095-7A26-3759-5FCFE2F74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8552" y="3481279"/>
              <a:ext cx="663282" cy="663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4">
              <a:extLst>
                <a:ext uri="{FF2B5EF4-FFF2-40B4-BE49-F238E27FC236}">
                  <a16:creationId xmlns:a16="http://schemas.microsoft.com/office/drawing/2014/main" id="{ED9BBD12-5872-1178-7A7C-02110533D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652" y="2398344"/>
              <a:ext cx="678378" cy="6783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5">
              <a:extLst>
                <a:ext uri="{FF2B5EF4-FFF2-40B4-BE49-F238E27FC236}">
                  <a16:creationId xmlns:a16="http://schemas.microsoft.com/office/drawing/2014/main" id="{64D69E0B-99F6-4879-D61D-42C3B8108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046" y="2685100"/>
              <a:ext cx="642565" cy="6425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6">
              <a:extLst>
                <a:ext uri="{FF2B5EF4-FFF2-40B4-BE49-F238E27FC236}">
                  <a16:creationId xmlns:a16="http://schemas.microsoft.com/office/drawing/2014/main" id="{E97A331D-E3DB-6C82-2936-C37C17C11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7252" y="1853711"/>
              <a:ext cx="673596" cy="673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3DBA4A90-E288-3CA6-7FA5-F209D1896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9252" y="1518583"/>
              <a:ext cx="650116" cy="650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8">
              <a:extLst>
                <a:ext uri="{FF2B5EF4-FFF2-40B4-BE49-F238E27FC236}">
                  <a16:creationId xmlns:a16="http://schemas.microsoft.com/office/drawing/2014/main" id="{12823EC6-1914-1B56-0B42-ECCA2D6E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371" y="3149727"/>
              <a:ext cx="657108" cy="657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D198825B-753B-A301-F3AC-9C826514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560" y="2200347"/>
              <a:ext cx="11260753" cy="3255995"/>
              <a:chOff x="258706" y="144932"/>
              <a:chExt cx="10441298" cy="3722494"/>
            </a:xfrm>
          </p:grpSpPr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B268D528-9EBD-729B-00B6-5254FB38F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06" y="606918"/>
                <a:ext cx="9138299" cy="3260508"/>
              </a:xfrm>
              <a:custGeom>
                <a:avLst/>
                <a:gdLst>
                  <a:gd name="T0" fmla="*/ 0 w 5761"/>
                  <a:gd name="T1" fmla="*/ 2147483646 h 2353"/>
                  <a:gd name="T2" fmla="*/ 0 w 5761"/>
                  <a:gd name="T3" fmla="*/ 2147483646 h 2353"/>
                  <a:gd name="T4" fmla="*/ 2147483646 w 5761"/>
                  <a:gd name="T5" fmla="*/ 2147483646 h 2353"/>
                  <a:gd name="T6" fmla="*/ 2147483646 w 5761"/>
                  <a:gd name="T7" fmla="*/ 2147483646 h 2353"/>
                  <a:gd name="T8" fmla="*/ 2147483646 w 5761"/>
                  <a:gd name="T9" fmla="*/ 2147483646 h 2353"/>
                  <a:gd name="T10" fmla="*/ 2147483646 w 5761"/>
                  <a:gd name="T11" fmla="*/ 2147483646 h 2353"/>
                  <a:gd name="T12" fmla="*/ 2147483646 w 5761"/>
                  <a:gd name="T13" fmla="*/ 2147483646 h 2353"/>
                  <a:gd name="T14" fmla="*/ 2147483646 w 5761"/>
                  <a:gd name="T15" fmla="*/ 2147483646 h 2353"/>
                  <a:gd name="T16" fmla="*/ 2147483646 w 5761"/>
                  <a:gd name="T17" fmla="*/ 2147483646 h 2353"/>
                  <a:gd name="T18" fmla="*/ 2147483646 w 5761"/>
                  <a:gd name="T19" fmla="*/ 2147483646 h 2353"/>
                  <a:gd name="T20" fmla="*/ 2147483646 w 5761"/>
                  <a:gd name="T21" fmla="*/ 2147483646 h 2353"/>
                  <a:gd name="T22" fmla="*/ 2147483646 w 5761"/>
                  <a:gd name="T23" fmla="*/ 2147483646 h 2353"/>
                  <a:gd name="T24" fmla="*/ 2147483646 w 5761"/>
                  <a:gd name="T25" fmla="*/ 2147483646 h 2353"/>
                  <a:gd name="T26" fmla="*/ 2147483646 w 5761"/>
                  <a:gd name="T27" fmla="*/ 0 h 2353"/>
                  <a:gd name="T28" fmla="*/ 2147483646 w 5761"/>
                  <a:gd name="T29" fmla="*/ 0 h 23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61"/>
                  <a:gd name="T46" fmla="*/ 0 h 2353"/>
                  <a:gd name="T47" fmla="*/ 5761 w 5761"/>
                  <a:gd name="T48" fmla="*/ 2353 h 23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61" h="2353">
                    <a:moveTo>
                      <a:pt x="0" y="2352"/>
                    </a:moveTo>
                    <a:lnTo>
                      <a:pt x="0" y="2016"/>
                    </a:lnTo>
                    <a:lnTo>
                      <a:pt x="822" y="2016"/>
                    </a:lnTo>
                    <a:lnTo>
                      <a:pt x="822" y="1680"/>
                    </a:lnTo>
                    <a:lnTo>
                      <a:pt x="1645" y="1680"/>
                    </a:lnTo>
                    <a:lnTo>
                      <a:pt x="1645" y="1344"/>
                    </a:lnTo>
                    <a:lnTo>
                      <a:pt x="2468" y="1344"/>
                    </a:lnTo>
                    <a:lnTo>
                      <a:pt x="2468" y="1008"/>
                    </a:lnTo>
                    <a:lnTo>
                      <a:pt x="3291" y="1008"/>
                    </a:lnTo>
                    <a:lnTo>
                      <a:pt x="3291" y="672"/>
                    </a:lnTo>
                    <a:lnTo>
                      <a:pt x="4114" y="672"/>
                    </a:lnTo>
                    <a:lnTo>
                      <a:pt x="4114" y="336"/>
                    </a:lnTo>
                    <a:lnTo>
                      <a:pt x="4937" y="336"/>
                    </a:lnTo>
                    <a:lnTo>
                      <a:pt x="4937" y="0"/>
                    </a:lnTo>
                    <a:lnTo>
                      <a:pt x="5760" y="0"/>
                    </a:lnTo>
                  </a:path>
                </a:pathLst>
              </a:custGeom>
              <a:noFill/>
              <a:ln w="28575" cap="rnd">
                <a:solidFill>
                  <a:srgbClr val="898A8D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63B2D77-DF15-AF5D-D325-75759AFAAA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4205" y="145532"/>
                <a:ext cx="0" cy="476254"/>
              </a:xfrm>
              <a:prstGeom prst="line">
                <a:avLst/>
              </a:prstGeom>
              <a:ln w="31750">
                <a:solidFill>
                  <a:srgbClr val="898A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C562525-04BD-CE79-987B-5F6589DAB3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6164" y="145532"/>
                <a:ext cx="1303458" cy="0"/>
              </a:xfrm>
              <a:prstGeom prst="line">
                <a:avLst/>
              </a:prstGeom>
              <a:ln w="31750">
                <a:solidFill>
                  <a:srgbClr val="898A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9625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40995"/>
            <a:ext cx="12192000" cy="1024335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Status of the site prior to CHAMPS implementation in 2017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2C89B-6F2E-1833-6BA2-9E0F154BD174}"/>
              </a:ext>
            </a:extLst>
          </p:cNvPr>
          <p:cNvSpPr txBox="1"/>
          <p:nvPr/>
        </p:nvSpPr>
        <p:spPr>
          <a:xfrm>
            <a:off x="7625802" y="1124780"/>
            <a:ext cx="5262390" cy="320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Strengths: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Existing community &amp;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MoHS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structures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Ongoing health surveillance program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Leadership and political will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C56B4-1592-2240-E473-7C3B8261376C}"/>
              </a:ext>
            </a:extLst>
          </p:cNvPr>
          <p:cNvSpPr txBox="1"/>
          <p:nvPr/>
        </p:nvSpPr>
        <p:spPr>
          <a:xfrm>
            <a:off x="183615" y="1124780"/>
            <a:ext cx="6745995" cy="372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Challenges:</a:t>
            </a:r>
            <a:endParaRPr lang="en-GB" sz="2400" b="1" u="sng" dirty="0">
              <a:solidFill>
                <a:schemeClr val="accent1">
                  <a:lumMod val="50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Limited history of mortality surveillance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Limited vital event Registration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history of 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utopsies at district levels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Post-Ebola time period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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Low capacity on CHAMPS related work</a:t>
            </a:r>
          </a:p>
        </p:txBody>
      </p:sp>
    </p:spTree>
    <p:extLst>
      <p:ext uri="{BB962C8B-B14F-4D97-AF65-F5344CB8AC3E}">
        <p14:creationId xmlns:p14="http://schemas.microsoft.com/office/powerpoint/2010/main" val="4205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65640-8A23-C295-3C55-D1640B12B741}"/>
              </a:ext>
            </a:extLst>
          </p:cNvPr>
          <p:cNvSpPr/>
          <p:nvPr/>
        </p:nvSpPr>
        <p:spPr>
          <a:xfrm>
            <a:off x="0" y="-48319"/>
            <a:ext cx="12192000" cy="1017803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Phase 1 Social Behavioural Science (SBS) 2017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9B3686-97FD-7854-64F9-DFF676282BE4}"/>
              </a:ext>
            </a:extLst>
          </p:cNvPr>
          <p:cNvSpPr txBox="1"/>
          <p:nvPr/>
        </p:nvSpPr>
        <p:spPr>
          <a:xfrm>
            <a:off x="243939" y="1657037"/>
            <a:ext cx="6233983" cy="2974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 Entry: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Courtesy Meetings and Participatory Inquiry into Community Knowledge of CHAMPS (PICK – CHAMPS)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Feasibility and Acceptability study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CD39F4-192C-251A-2950-C1EECEF7B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85" y="1366092"/>
            <a:ext cx="5492176" cy="4708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2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3B7B48-B312-EB38-EEA1-B02F78D91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274" y="59181"/>
            <a:ext cx="10804357" cy="477153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Mortality Surveillance:</a:t>
            </a:r>
          </a:p>
          <a:p>
            <a:pPr algn="ctr"/>
            <a:endParaRPr lang="en-GB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Placeholder 13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6EAD804F-7548-89E1-7911-F3D37899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57" r="10357"/>
          <a:stretch>
            <a:fillRect/>
          </a:stretch>
        </p:blipFill>
        <p:spPr>
          <a:xfrm>
            <a:off x="6565868" y="1283489"/>
            <a:ext cx="5277266" cy="4841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20271-D904-9625-2111-1E6B5E7E8331}"/>
              </a:ext>
            </a:extLst>
          </p:cNvPr>
          <p:cNvSpPr/>
          <p:nvPr/>
        </p:nvSpPr>
        <p:spPr>
          <a:xfrm>
            <a:off x="0" y="-48319"/>
            <a:ext cx="12192000" cy="984933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Phase 2 &amp; 3 – Mortality Surveillance -  2017/2018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DCD485-44DF-587D-D20B-8C0AAB75D0DC}"/>
              </a:ext>
            </a:extLst>
          </p:cNvPr>
          <p:cNvGrpSpPr/>
          <p:nvPr/>
        </p:nvGrpSpPr>
        <p:grpSpPr>
          <a:xfrm>
            <a:off x="128755" y="1532291"/>
            <a:ext cx="3416009" cy="3654917"/>
            <a:chOff x="215012" y="1491612"/>
            <a:chExt cx="3416009" cy="365491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22B4A52-6655-E590-AE87-F8ED760DF9F0}"/>
                </a:ext>
              </a:extLst>
            </p:cNvPr>
            <p:cNvSpPr/>
            <p:nvPr/>
          </p:nvSpPr>
          <p:spPr>
            <a:xfrm rot="5400000">
              <a:off x="569943" y="1877076"/>
              <a:ext cx="2706148" cy="3416009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23EC62-31BF-AA9A-84C8-5756C6C6F0B5}"/>
                </a:ext>
              </a:extLst>
            </p:cNvPr>
            <p:cNvSpPr txBox="1"/>
            <p:nvPr/>
          </p:nvSpPr>
          <p:spPr>
            <a:xfrm>
              <a:off x="725357" y="1491612"/>
              <a:ext cx="23728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Phase 2:</a:t>
              </a:r>
              <a:r>
                <a:rPr lang="en-US" dirty="0"/>
                <a:t> Pilot mortality surveillance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EBBCB2-5E09-5A2D-94AC-F450514438D4}"/>
                </a:ext>
              </a:extLst>
            </p:cNvPr>
            <p:cNvSpPr txBox="1"/>
            <p:nvPr/>
          </p:nvSpPr>
          <p:spPr>
            <a:xfrm>
              <a:off x="215012" y="3807701"/>
              <a:ext cx="2932202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2A - Death notifications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2B - Pilot investigations not including sample collection (non-MITS)</a:t>
              </a:r>
              <a:endParaRPr lang="en-GB" sz="1800" dirty="0">
                <a:solidFill>
                  <a:schemeClr val="accent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163414-3CE9-0235-2D26-900BD576C5E7}"/>
              </a:ext>
            </a:extLst>
          </p:cNvPr>
          <p:cNvGrpSpPr/>
          <p:nvPr/>
        </p:nvGrpSpPr>
        <p:grpSpPr>
          <a:xfrm>
            <a:off x="3462918" y="1532291"/>
            <a:ext cx="2749965" cy="3451011"/>
            <a:chOff x="3791055" y="1504553"/>
            <a:chExt cx="2749965" cy="3451011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BC92D386-24E5-24D4-8133-D458C7D3AE03}"/>
                </a:ext>
              </a:extLst>
            </p:cNvPr>
            <p:cNvSpPr/>
            <p:nvPr/>
          </p:nvSpPr>
          <p:spPr>
            <a:xfrm rot="5400000">
              <a:off x="3824183" y="2287612"/>
              <a:ext cx="2706148" cy="2629756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D9AA26-43CE-494C-6980-DA4E8EF2AA4F}"/>
                </a:ext>
              </a:extLst>
            </p:cNvPr>
            <p:cNvSpPr txBox="1"/>
            <p:nvPr/>
          </p:nvSpPr>
          <p:spPr>
            <a:xfrm>
              <a:off x="3791055" y="1504553"/>
              <a:ext cx="2749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Phase 3:</a:t>
              </a:r>
              <a:r>
                <a:rPr lang="en-US" dirty="0"/>
                <a:t> Expand mortality investigations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9A547C-5EEB-E27E-1CB4-D748E2C3C3B1}"/>
                </a:ext>
              </a:extLst>
            </p:cNvPr>
            <p:cNvSpPr txBox="1"/>
            <p:nvPr/>
          </p:nvSpPr>
          <p:spPr>
            <a:xfrm>
              <a:off x="4121064" y="3805841"/>
              <a:ext cx="212014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800" dirty="0">
                  <a:solidFill>
                    <a:schemeClr val="accent1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Further expand non-MITS data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5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DD27CBD-39A9-96BA-2134-1584EB5A6299}"/>
              </a:ext>
            </a:extLst>
          </p:cNvPr>
          <p:cNvSpPr txBox="1"/>
          <p:nvPr/>
        </p:nvSpPr>
        <p:spPr>
          <a:xfrm>
            <a:off x="592456" y="1825934"/>
            <a:ext cx="6169499" cy="2189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Setting up MITS Room – MITS collection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Install and Configure Lab equipment – Lab Testing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815FB-37C7-4849-27B4-6F8A01F5628E}"/>
              </a:ext>
            </a:extLst>
          </p:cNvPr>
          <p:cNvSpPr/>
          <p:nvPr/>
        </p:nvSpPr>
        <p:spPr>
          <a:xfrm>
            <a:off x="0" y="-48319"/>
            <a:ext cx="12192000" cy="1017803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Phase 4 – Setting up MITS &amp; Labs structures - 2018/2019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F43B4-57E6-FF9F-A150-9B0FFF0BAA9F}"/>
              </a:ext>
            </a:extLst>
          </p:cNvPr>
          <p:cNvGrpSpPr/>
          <p:nvPr/>
        </p:nvGrpSpPr>
        <p:grpSpPr>
          <a:xfrm>
            <a:off x="6982691" y="1224393"/>
            <a:ext cx="5070764" cy="4649934"/>
            <a:chOff x="3879076" y="3781972"/>
            <a:chExt cx="3988340" cy="32502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0F6E2D-BD22-6615-CB01-BF6D653A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9076" y="3781972"/>
              <a:ext cx="3988340" cy="3250228"/>
            </a:xfrm>
            <a:prstGeom prst="roundRect">
              <a:avLst>
                <a:gd name="adj" fmla="val 16667"/>
              </a:avLst>
            </a:prstGeom>
            <a:ln w="57150">
              <a:solidFill>
                <a:schemeClr val="accent1"/>
              </a:solidFill>
            </a:ln>
            <a:effectLst/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10B1BD-9C73-1A44-1C4E-57FA1EAD3F5E}"/>
                </a:ext>
              </a:extLst>
            </p:cNvPr>
            <p:cNvSpPr/>
            <p:nvPr/>
          </p:nvSpPr>
          <p:spPr>
            <a:xfrm>
              <a:off x="5147236" y="5173579"/>
              <a:ext cx="266975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7430A4-128E-0A85-4C0B-05F3ED4FA77C}"/>
              </a:ext>
            </a:extLst>
          </p:cNvPr>
          <p:cNvSpPr txBox="1"/>
          <p:nvPr/>
        </p:nvSpPr>
        <p:spPr>
          <a:xfrm>
            <a:off x="8121949" y="5947637"/>
            <a:ext cx="393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*Picture used with parental consent</a:t>
            </a:r>
          </a:p>
        </p:txBody>
      </p:sp>
    </p:spTree>
    <p:extLst>
      <p:ext uri="{BB962C8B-B14F-4D97-AF65-F5344CB8AC3E}">
        <p14:creationId xmlns:p14="http://schemas.microsoft.com/office/powerpoint/2010/main" val="398268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5815FB-37C7-4849-27B4-6F8A01F5628E}"/>
              </a:ext>
            </a:extLst>
          </p:cNvPr>
          <p:cNvSpPr/>
          <p:nvPr/>
        </p:nvSpPr>
        <p:spPr>
          <a:xfrm>
            <a:off x="0" y="-48319"/>
            <a:ext cx="12192000" cy="1017803"/>
          </a:xfrm>
          <a:prstGeom prst="rect">
            <a:avLst/>
          </a:prstGeom>
          <a:solidFill>
            <a:srgbClr val="4C9C2E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Phase 4 – Setting up </a:t>
            </a:r>
            <a:r>
              <a:rPr lang="en-GB" sz="36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DeCoDe</a:t>
            </a:r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panel - 2019</a:t>
            </a:r>
          </a:p>
        </p:txBody>
      </p:sp>
      <p:grpSp>
        <p:nvGrpSpPr>
          <p:cNvPr id="49" name="Group 12">
            <a:extLst>
              <a:ext uri="{FF2B5EF4-FFF2-40B4-BE49-F238E27FC236}">
                <a16:creationId xmlns:a16="http://schemas.microsoft.com/office/drawing/2014/main" id="{C176345F-876E-8443-860D-DA9D1A3DD5FA}"/>
              </a:ext>
            </a:extLst>
          </p:cNvPr>
          <p:cNvGrpSpPr>
            <a:grpSpLocks/>
          </p:cNvGrpSpPr>
          <p:nvPr/>
        </p:nvGrpSpPr>
        <p:grpSpPr bwMode="auto">
          <a:xfrm>
            <a:off x="2290110" y="3713650"/>
            <a:ext cx="8264978" cy="2638167"/>
            <a:chOff x="2260639" y="3521202"/>
            <a:chExt cx="8282635" cy="361452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7F6FD0-C063-9515-D899-AE92FC397962}"/>
                </a:ext>
              </a:extLst>
            </p:cNvPr>
            <p:cNvCxnSpPr>
              <a:cxnSpLocks/>
            </p:cNvCxnSpPr>
            <p:nvPr/>
          </p:nvCxnSpPr>
          <p:spPr>
            <a:xfrm>
              <a:off x="2272566" y="3950717"/>
              <a:ext cx="6766538" cy="0"/>
            </a:xfrm>
            <a:prstGeom prst="line">
              <a:avLst/>
            </a:prstGeom>
            <a:ln w="889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312A7F-0CB6-7EFF-8A83-1794AB7EBDBC}"/>
                </a:ext>
              </a:extLst>
            </p:cNvPr>
            <p:cNvSpPr txBox="1"/>
            <p:nvPr/>
          </p:nvSpPr>
          <p:spPr>
            <a:xfrm>
              <a:off x="5809737" y="5130326"/>
              <a:ext cx="4601960" cy="2005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Pathology Results</a:t>
              </a:r>
            </a:p>
            <a:p>
              <a:pPr marL="214313" indent="-214313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Site pathology report </a:t>
              </a:r>
            </a:p>
            <a:p>
              <a:pPr marL="214313" indent="-214313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CDC Central Pathology Laboratory:  special stains, immunohistochemistry</a:t>
              </a:r>
            </a:p>
            <a:p>
              <a:pPr marL="214313" indent="-214313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Whole slide images</a:t>
              </a:r>
            </a:p>
          </p:txBody>
        </p:sp>
        <p:grpSp>
          <p:nvGrpSpPr>
            <p:cNvPr id="52" name="Group 15">
              <a:extLst>
                <a:ext uri="{FF2B5EF4-FFF2-40B4-BE49-F238E27FC236}">
                  <a16:creationId xmlns:a16="http://schemas.microsoft.com/office/drawing/2014/main" id="{CF39CEE7-2F39-C05D-C43A-33BA1A881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9177" y="4061093"/>
              <a:ext cx="3344230" cy="1012538"/>
              <a:chOff x="3916290" y="5139825"/>
              <a:chExt cx="3505692" cy="1363975"/>
            </a:xfrm>
          </p:grpSpPr>
          <p:sp>
            <p:nvSpPr>
              <p:cNvPr id="65" name="TextBox 28">
                <a:extLst>
                  <a:ext uri="{FF2B5EF4-FFF2-40B4-BE49-F238E27FC236}">
                    <a16:creationId xmlns:a16="http://schemas.microsoft.com/office/drawing/2014/main" id="{ECB15476-B643-5472-3D53-FA3C0A406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6290" y="5303160"/>
                <a:ext cx="3505692" cy="1200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Molecular Diagnostics</a:t>
                </a:r>
              </a:p>
              <a:p>
                <a:pPr algn="ctr" eaLnBrk="1" hangingPunct="1"/>
                <a:r>
                  <a:rPr lang="en-US" altLang="en-US" sz="16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TAC Results</a:t>
                </a:r>
              </a:p>
            </p:txBody>
          </p:sp>
          <p:sp>
            <p:nvSpPr>
              <p:cNvPr id="66" name="Rounded Rectangle 29">
                <a:extLst>
                  <a:ext uri="{FF2B5EF4-FFF2-40B4-BE49-F238E27FC236}">
                    <a16:creationId xmlns:a16="http://schemas.microsoft.com/office/drawing/2014/main" id="{4737A655-977C-B302-DA43-6BB27DED2664}"/>
                  </a:ext>
                </a:extLst>
              </p:cNvPr>
              <p:cNvSpPr/>
              <p:nvPr/>
            </p:nvSpPr>
            <p:spPr>
              <a:xfrm>
                <a:off x="4111840" y="5139825"/>
                <a:ext cx="3161402" cy="13102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id="{17F5799A-AD5D-6E3E-FB87-187F1FE829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2696" y="5164817"/>
              <a:ext cx="3376560" cy="1960835"/>
              <a:chOff x="7744434" y="2702639"/>
              <a:chExt cx="3560041" cy="1960835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CD7FC40-55A9-6B6F-D0CE-3841020A6C33}"/>
                  </a:ext>
                </a:extLst>
              </p:cNvPr>
              <p:cNvSpPr txBox="1"/>
              <p:nvPr/>
            </p:nvSpPr>
            <p:spPr>
              <a:xfrm>
                <a:off x="7744434" y="2702639"/>
                <a:ext cx="3560041" cy="19608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Other Diagnostics 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Blood and CSF culture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HIV (PCR) 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TB (GeneXpert) 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Malaria blood smears and RDT</a:t>
                </a:r>
              </a:p>
            </p:txBody>
          </p:sp>
          <p:sp>
            <p:nvSpPr>
              <p:cNvPr id="64" name="Rounded Rectangle 27">
                <a:extLst>
                  <a:ext uri="{FF2B5EF4-FFF2-40B4-BE49-F238E27FC236}">
                    <a16:creationId xmlns:a16="http://schemas.microsoft.com/office/drawing/2014/main" id="{4722A9C4-7305-070C-A333-AA460FC54AF4}"/>
                  </a:ext>
                </a:extLst>
              </p:cNvPr>
              <p:cNvSpPr/>
              <p:nvPr/>
            </p:nvSpPr>
            <p:spPr>
              <a:xfrm>
                <a:off x="7768011" y="2740579"/>
                <a:ext cx="3465735" cy="17887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54" name="Rounded Rectangle 17">
              <a:extLst>
                <a:ext uri="{FF2B5EF4-FFF2-40B4-BE49-F238E27FC236}">
                  <a16:creationId xmlns:a16="http://schemas.microsoft.com/office/drawing/2014/main" id="{6920423C-D9BB-39CD-2012-AF80492F0766}"/>
                </a:ext>
              </a:extLst>
            </p:cNvPr>
            <p:cNvSpPr/>
            <p:nvPr/>
          </p:nvSpPr>
          <p:spPr>
            <a:xfrm>
              <a:off x="5854850" y="5188961"/>
              <a:ext cx="4554256" cy="18025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5" name="Group 18">
              <a:extLst>
                <a:ext uri="{FF2B5EF4-FFF2-40B4-BE49-F238E27FC236}">
                  <a16:creationId xmlns:a16="http://schemas.microsoft.com/office/drawing/2014/main" id="{5A332DD9-337B-6556-8288-C17CCE7A2E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5059" y="4043845"/>
              <a:ext cx="3194688" cy="1580450"/>
              <a:chOff x="4164903" y="1215641"/>
              <a:chExt cx="3186727" cy="176150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EFA70B-F165-42F6-1A59-5EC51BD013B0}"/>
                  </a:ext>
                </a:extLst>
              </p:cNvPr>
              <p:cNvSpPr txBox="1"/>
              <p:nvPr/>
            </p:nvSpPr>
            <p:spPr>
              <a:xfrm>
                <a:off x="4212488" y="1238707"/>
                <a:ext cx="3052893" cy="17384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MITS Collection Data</a:t>
                </a:r>
              </a:p>
              <a:p>
                <a:pPr marL="214313" indent="-214313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Anthropometrics </a:t>
                </a:r>
              </a:p>
              <a:p>
                <a:pPr marL="214313" indent="-214313" algn="ctr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6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Photographs </a:t>
                </a:r>
              </a:p>
              <a:p>
                <a:pPr marL="214313" indent="-214313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12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62" name="Rounded Rectangle 25">
                <a:extLst>
                  <a:ext uri="{FF2B5EF4-FFF2-40B4-BE49-F238E27FC236}">
                    <a16:creationId xmlns:a16="http://schemas.microsoft.com/office/drawing/2014/main" id="{E2960275-CE06-5D33-0119-E38D689EC784}"/>
                  </a:ext>
                </a:extLst>
              </p:cNvPr>
              <p:cNvSpPr/>
              <p:nvPr/>
            </p:nvSpPr>
            <p:spPr>
              <a:xfrm>
                <a:off x="4164903" y="1215641"/>
                <a:ext cx="3186727" cy="12032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27BDAB5-1AC3-5E77-81C7-65771B180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6245" y="3521202"/>
              <a:ext cx="0" cy="429516"/>
            </a:xfrm>
            <a:prstGeom prst="straightConnector1">
              <a:avLst/>
            </a:prstGeom>
            <a:ln w="101600">
              <a:solidFill>
                <a:srgbClr val="7030A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86287F9-B332-A065-1066-EC0C203069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15251" y="4004180"/>
              <a:ext cx="13416" cy="927820"/>
            </a:xfrm>
            <a:prstGeom prst="line">
              <a:avLst/>
            </a:prstGeom>
            <a:ln w="889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445558-D693-BB3D-187B-4788ED9ECDC3}"/>
                </a:ext>
              </a:extLst>
            </p:cNvPr>
            <p:cNvCxnSpPr/>
            <p:nvPr/>
          </p:nvCxnSpPr>
          <p:spPr>
            <a:xfrm flipV="1">
              <a:off x="10500043" y="4932000"/>
              <a:ext cx="10435" cy="1653865"/>
            </a:xfrm>
            <a:prstGeom prst="line">
              <a:avLst/>
            </a:prstGeom>
            <a:ln w="889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57E2D07-08C7-1799-5AA0-9BBB074EFDC5}"/>
                </a:ext>
              </a:extLst>
            </p:cNvPr>
            <p:cNvCxnSpPr>
              <a:cxnSpLocks/>
            </p:cNvCxnSpPr>
            <p:nvPr/>
          </p:nvCxnSpPr>
          <p:spPr>
            <a:xfrm>
              <a:off x="8998852" y="4887161"/>
              <a:ext cx="1544422" cy="0"/>
            </a:xfrm>
            <a:prstGeom prst="line">
              <a:avLst/>
            </a:prstGeom>
            <a:ln w="889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EF2C008-643F-DDF5-7C6B-F13C454B2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0639" y="3978311"/>
              <a:ext cx="0" cy="2635147"/>
            </a:xfrm>
            <a:prstGeom prst="line">
              <a:avLst/>
            </a:prstGeom>
            <a:ln w="889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30">
            <a:extLst>
              <a:ext uri="{FF2B5EF4-FFF2-40B4-BE49-F238E27FC236}">
                <a16:creationId xmlns:a16="http://schemas.microsoft.com/office/drawing/2014/main" id="{CB2D9D8C-D99D-D802-1A54-11BA00A4AA29}"/>
              </a:ext>
            </a:extLst>
          </p:cNvPr>
          <p:cNvGrpSpPr>
            <a:grpSpLocks/>
          </p:cNvGrpSpPr>
          <p:nvPr/>
        </p:nvGrpSpPr>
        <p:grpSpPr bwMode="auto">
          <a:xfrm>
            <a:off x="1203669" y="1558016"/>
            <a:ext cx="3182244" cy="1594044"/>
            <a:chOff x="555732" y="1754365"/>
            <a:chExt cx="4042605" cy="2230548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397E5BD-91B2-5591-6B7D-34E9CE0BD8CD}"/>
                </a:ext>
              </a:extLst>
            </p:cNvPr>
            <p:cNvCxnSpPr/>
            <p:nvPr/>
          </p:nvCxnSpPr>
          <p:spPr>
            <a:xfrm flipV="1">
              <a:off x="3923633" y="2716253"/>
              <a:ext cx="674704" cy="10346"/>
            </a:xfrm>
            <a:prstGeom prst="straightConnector1">
              <a:avLst/>
            </a:prstGeom>
            <a:ln w="101600">
              <a:solidFill>
                <a:srgbClr val="1863A8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32">
              <a:extLst>
                <a:ext uri="{FF2B5EF4-FFF2-40B4-BE49-F238E27FC236}">
                  <a16:creationId xmlns:a16="http://schemas.microsoft.com/office/drawing/2014/main" id="{6EC51575-3B84-3E45-22E8-C21DC9C6E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732" y="1754365"/>
              <a:ext cx="3346232" cy="2230548"/>
              <a:chOff x="555732" y="1754365"/>
              <a:chExt cx="3346232" cy="2230548"/>
            </a:xfrm>
          </p:grpSpPr>
          <p:grpSp>
            <p:nvGrpSpPr>
              <p:cNvPr id="71" name="Group 34">
                <a:extLst>
                  <a:ext uri="{FF2B5EF4-FFF2-40B4-BE49-F238E27FC236}">
                    <a16:creationId xmlns:a16="http://schemas.microsoft.com/office/drawing/2014/main" id="{4884A6EF-1BB8-06FC-0B7C-B9CD08976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6114" y="1811639"/>
                <a:ext cx="3161492" cy="534617"/>
                <a:chOff x="1388387" y="2831521"/>
                <a:chExt cx="2581394" cy="693521"/>
              </a:xfrm>
            </p:grpSpPr>
            <p:sp>
              <p:nvSpPr>
                <p:cNvPr id="79" name="TextBox 42">
                  <a:extLst>
                    <a:ext uri="{FF2B5EF4-FFF2-40B4-BE49-F238E27FC236}">
                      <a16:creationId xmlns:a16="http://schemas.microsoft.com/office/drawing/2014/main" id="{D950A5F8-AD31-1EBB-25E9-1D99EAE6F1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8387" y="2831522"/>
                  <a:ext cx="2581394" cy="670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Demographic Data </a:t>
                  </a:r>
                  <a:endParaRPr lang="en-US" altLang="en-US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sp>
              <p:nvSpPr>
                <p:cNvPr id="80" name="Rounded Rectangle 43">
                  <a:extLst>
                    <a:ext uri="{FF2B5EF4-FFF2-40B4-BE49-F238E27FC236}">
                      <a16:creationId xmlns:a16="http://schemas.microsoft.com/office/drawing/2014/main" id="{DE3EBF39-0A8E-2338-5D79-01ACBEE3866D}"/>
                    </a:ext>
                  </a:extLst>
                </p:cNvPr>
                <p:cNvSpPr/>
                <p:nvPr/>
              </p:nvSpPr>
              <p:spPr>
                <a:xfrm>
                  <a:off x="1410640" y="2831521"/>
                  <a:ext cx="2546023" cy="693521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grpSp>
            <p:nvGrpSpPr>
              <p:cNvPr id="72" name="Group 35">
                <a:extLst>
                  <a:ext uri="{FF2B5EF4-FFF2-40B4-BE49-F238E27FC236}">
                    <a16:creationId xmlns:a16="http://schemas.microsoft.com/office/drawing/2014/main" id="{90622117-ECC3-D02E-10C3-1B8376AFC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32" y="2480579"/>
                <a:ext cx="3260649" cy="516807"/>
                <a:chOff x="1326387" y="3598758"/>
                <a:chExt cx="2865403" cy="943450"/>
              </a:xfrm>
            </p:grpSpPr>
            <p:sp>
              <p:nvSpPr>
                <p:cNvPr id="77" name="TextBox 40">
                  <a:extLst>
                    <a:ext uri="{FF2B5EF4-FFF2-40B4-BE49-F238E27FC236}">
                      <a16:creationId xmlns:a16="http://schemas.microsoft.com/office/drawing/2014/main" id="{C63D8B02-424B-F2AF-A6E8-F60CA90D0D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26387" y="3598758"/>
                  <a:ext cx="2865403" cy="943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Verbal Autopsy</a:t>
                  </a:r>
                </a:p>
              </p:txBody>
            </p:sp>
            <p:sp>
              <p:nvSpPr>
                <p:cNvPr id="78" name="Rounded Rectangle 41">
                  <a:extLst>
                    <a:ext uri="{FF2B5EF4-FFF2-40B4-BE49-F238E27FC236}">
                      <a16:creationId xmlns:a16="http://schemas.microsoft.com/office/drawing/2014/main" id="{6114AFCE-4CFB-9373-1433-D7407767ED9C}"/>
                    </a:ext>
                  </a:extLst>
                </p:cNvPr>
                <p:cNvSpPr/>
                <p:nvPr/>
              </p:nvSpPr>
              <p:spPr>
                <a:xfrm>
                  <a:off x="1412188" y="3659407"/>
                  <a:ext cx="2744655" cy="746142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grpSp>
            <p:nvGrpSpPr>
              <p:cNvPr id="73" name="Group 36">
                <a:extLst>
                  <a:ext uri="{FF2B5EF4-FFF2-40B4-BE49-F238E27FC236}">
                    <a16:creationId xmlns:a16="http://schemas.microsoft.com/office/drawing/2014/main" id="{94F49174-0B33-7F33-0A7C-B0FC99DA92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718" y="3123569"/>
                <a:ext cx="3140154" cy="861344"/>
                <a:chOff x="397257" y="6240662"/>
                <a:chExt cx="3559544" cy="2557063"/>
              </a:xfrm>
            </p:grpSpPr>
            <p:sp>
              <p:nvSpPr>
                <p:cNvPr id="75" name="TextBox 38">
                  <a:extLst>
                    <a:ext uri="{FF2B5EF4-FFF2-40B4-BE49-F238E27FC236}">
                      <a16:creationId xmlns:a16="http://schemas.microsoft.com/office/drawing/2014/main" id="{C9B4ADBC-09B9-D890-FC33-6BE4161E34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627" y="6240662"/>
                  <a:ext cx="3540416" cy="2557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Clinical Abstraction </a:t>
                  </a:r>
                </a:p>
                <a:p>
                  <a:pPr algn="ctr" eaLnBrk="1" hangingPunct="1"/>
                  <a:r>
                    <a:rPr lang="en-US" altLang="en-US" sz="1600" dirty="0">
                      <a:solidFill>
                        <a:srgbClr val="4C9C2E"/>
                      </a:solidFill>
                      <a:latin typeface="Lato" panose="020F0502020204030203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Child and Maternal</a:t>
                  </a:r>
                </a:p>
              </p:txBody>
            </p:sp>
            <p:sp>
              <p:nvSpPr>
                <p:cNvPr id="76" name="Rounded Rectangle 39">
                  <a:extLst>
                    <a:ext uri="{FF2B5EF4-FFF2-40B4-BE49-F238E27FC236}">
                      <a16:creationId xmlns:a16="http://schemas.microsoft.com/office/drawing/2014/main" id="{EB18A93F-8B71-08BC-49FC-E5631C2DE850}"/>
                    </a:ext>
                  </a:extLst>
                </p:cNvPr>
                <p:cNvSpPr/>
                <p:nvPr/>
              </p:nvSpPr>
              <p:spPr>
                <a:xfrm>
                  <a:off x="397257" y="6304095"/>
                  <a:ext cx="3559544" cy="226542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>
                    <a:solidFill>
                      <a:schemeClr val="tx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</p:grp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1E21CA9D-9A10-9B9B-3D0C-47A00911D1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59690" y="1754365"/>
                <a:ext cx="42274" cy="2102713"/>
              </a:xfrm>
              <a:prstGeom prst="line">
                <a:avLst/>
              </a:prstGeom>
              <a:ln w="88900">
                <a:solidFill>
                  <a:srgbClr val="1863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46">
            <a:extLst>
              <a:ext uri="{FF2B5EF4-FFF2-40B4-BE49-F238E27FC236}">
                <a16:creationId xmlns:a16="http://schemas.microsoft.com/office/drawing/2014/main" id="{386B47F8-3C97-2912-CC3F-37D257DA3653}"/>
              </a:ext>
            </a:extLst>
          </p:cNvPr>
          <p:cNvGrpSpPr>
            <a:grpSpLocks/>
          </p:cNvGrpSpPr>
          <p:nvPr/>
        </p:nvGrpSpPr>
        <p:grpSpPr bwMode="auto">
          <a:xfrm>
            <a:off x="8377131" y="1790562"/>
            <a:ext cx="3044930" cy="1078441"/>
            <a:chOff x="8243980" y="1543210"/>
            <a:chExt cx="3579817" cy="1464019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1C7B38F-9CE2-BF70-9AC8-48764EC4A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3980" y="2257185"/>
              <a:ext cx="576627" cy="12073"/>
            </a:xfrm>
            <a:prstGeom prst="straightConnector1">
              <a:avLst/>
            </a:prstGeom>
            <a:ln w="101600">
              <a:solidFill>
                <a:srgbClr val="C00000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48">
              <a:extLst>
                <a:ext uri="{FF2B5EF4-FFF2-40B4-BE49-F238E27FC236}">
                  <a16:creationId xmlns:a16="http://schemas.microsoft.com/office/drawing/2014/main" id="{149C0008-21C8-A0F6-43AF-91BACCB69C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66773" y="1543210"/>
              <a:ext cx="3357024" cy="1464019"/>
              <a:chOff x="4469516" y="5252805"/>
              <a:chExt cx="3519102" cy="1064134"/>
            </a:xfrm>
          </p:grpSpPr>
          <p:sp>
            <p:nvSpPr>
              <p:cNvPr id="86" name="TextBox 49">
                <a:extLst>
                  <a:ext uri="{FF2B5EF4-FFF2-40B4-BE49-F238E27FC236}">
                    <a16:creationId xmlns:a16="http://schemas.microsoft.com/office/drawing/2014/main" id="{BB9C5097-9224-B988-2B51-059533A878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9516" y="5405858"/>
                <a:ext cx="3494203" cy="91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Cause of Death Assignment </a:t>
                </a:r>
              </a:p>
              <a:p>
                <a:pPr algn="ctr" eaLnBrk="1" hangingPunct="1"/>
                <a:r>
                  <a:rPr lang="en-US" altLang="en-US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     (ICD-10 and ICD-PM)</a:t>
                </a:r>
              </a:p>
            </p:txBody>
          </p:sp>
          <p:sp>
            <p:nvSpPr>
              <p:cNvPr id="87" name="Rounded Rectangle 50">
                <a:extLst>
                  <a:ext uri="{FF2B5EF4-FFF2-40B4-BE49-F238E27FC236}">
                    <a16:creationId xmlns:a16="http://schemas.microsoft.com/office/drawing/2014/main" id="{AD78C120-1F1C-8A07-91A9-BE7562AA3507}"/>
                  </a:ext>
                </a:extLst>
              </p:cNvPr>
              <p:cNvSpPr/>
              <p:nvPr/>
            </p:nvSpPr>
            <p:spPr>
              <a:xfrm>
                <a:off x="4819161" y="5252805"/>
                <a:ext cx="3169457" cy="104794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</p:grpSp>
      <p:pic>
        <p:nvPicPr>
          <p:cNvPr id="90" name="Picture 89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14B7DADD-4802-4A7C-765B-834656933D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50" y="1002353"/>
            <a:ext cx="3916144" cy="271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956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MPS">
      <a:dk1>
        <a:srgbClr val="000000"/>
      </a:dk1>
      <a:lt1>
        <a:srgbClr val="FFFFFF"/>
      </a:lt1>
      <a:dk2>
        <a:srgbClr val="898A8D"/>
      </a:dk2>
      <a:lt2>
        <a:srgbClr val="CFCFCC"/>
      </a:lt2>
      <a:accent1>
        <a:srgbClr val="4C9C2E"/>
      </a:accent1>
      <a:accent2>
        <a:srgbClr val="92D400"/>
      </a:accent2>
      <a:accent3>
        <a:srgbClr val="EBE616"/>
      </a:accent3>
      <a:accent4>
        <a:srgbClr val="00A7E1"/>
      </a:accent4>
      <a:accent5>
        <a:srgbClr val="655DC5"/>
      </a:accent5>
      <a:accent6>
        <a:srgbClr val="F4426C"/>
      </a:accent6>
      <a:hlink>
        <a:srgbClr val="4C9C2E"/>
      </a:hlink>
      <a:folHlink>
        <a:srgbClr val="92D4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68652</TotalTime>
  <Words>627</Words>
  <Application>Microsoft Macintosh PowerPoint</Application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Ink Free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Gold</dc:creator>
  <cp:lastModifiedBy>Anteneh Tesfaye Assalif</cp:lastModifiedBy>
  <cp:revision>969</cp:revision>
  <dcterms:created xsi:type="dcterms:W3CDTF">2020-04-24T17:59:08Z</dcterms:created>
  <dcterms:modified xsi:type="dcterms:W3CDTF">2023-04-15T14:50:40Z</dcterms:modified>
</cp:coreProperties>
</file>