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sldIdLst>
    <p:sldId id="258" r:id="rId2"/>
    <p:sldId id="269" r:id="rId3"/>
    <p:sldId id="288" r:id="rId4"/>
    <p:sldId id="290" r:id="rId5"/>
    <p:sldId id="272" r:id="rId6"/>
    <p:sldId id="270" r:id="rId7"/>
    <p:sldId id="300" r:id="rId8"/>
    <p:sldId id="287" r:id="rId9"/>
    <p:sldId id="294" r:id="rId10"/>
    <p:sldId id="295" r:id="rId11"/>
    <p:sldId id="296" r:id="rId12"/>
    <p:sldId id="297" r:id="rId13"/>
    <p:sldId id="298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famichael Awoke Sisay" initials="TAS" lastIdx="2" clrIdx="0">
    <p:extLst>
      <p:ext uri="{19B8F6BF-5375-455C-9EA6-DF929625EA0E}">
        <p15:presenceInfo xmlns:p15="http://schemas.microsoft.com/office/powerpoint/2012/main" userId="a2c0a48fe77ca1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404"/>
    <a:srgbClr val="FFF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3425" autoAdjust="0"/>
  </p:normalViewPr>
  <p:slideViewPr>
    <p:cSldViewPr snapToGrid="0">
      <p:cViewPr varScale="1">
        <p:scale>
          <a:sx n="79" d="100"/>
          <a:sy n="79" d="100"/>
        </p:scale>
        <p:origin x="130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9A901-5487-4EFF-BD9B-AB32A9695DE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46E11B-7D3F-415A-9F05-E848ACF53A40}">
      <dgm:prSet phldrT="[Text]" custT="1"/>
      <dgm:spPr/>
      <dgm:t>
        <a:bodyPr/>
        <a:lstStyle/>
        <a:p>
          <a:r>
            <a:rPr lang="en-US" sz="2000" dirty="0"/>
            <a:t>Notification</a:t>
          </a:r>
          <a:r>
            <a:rPr lang="en-US" sz="1400" dirty="0"/>
            <a:t> </a:t>
          </a:r>
        </a:p>
      </dgm:t>
    </dgm:pt>
    <dgm:pt modelId="{53B3C930-3FDB-4E76-AB3B-178227AC6EEE}" type="parTrans" cxnId="{CCC31A35-4C42-4A51-8E4E-E4A594528EC9}">
      <dgm:prSet/>
      <dgm:spPr/>
      <dgm:t>
        <a:bodyPr/>
        <a:lstStyle/>
        <a:p>
          <a:endParaRPr lang="en-US"/>
        </a:p>
      </dgm:t>
    </dgm:pt>
    <dgm:pt modelId="{F392EF98-AFE9-4E11-ACDD-29322A988C18}" type="sibTrans" cxnId="{CCC31A35-4C42-4A51-8E4E-E4A594528EC9}">
      <dgm:prSet/>
      <dgm:spPr/>
      <dgm:t>
        <a:bodyPr/>
        <a:lstStyle/>
        <a:p>
          <a:endParaRPr lang="en-US"/>
        </a:p>
      </dgm:t>
    </dgm:pt>
    <dgm:pt modelId="{C1145EBA-7F89-47EC-BCB6-B9954CD93A40}">
      <dgm:prSet phldrT="[Text]" custT="1"/>
      <dgm:spPr/>
      <dgm:t>
        <a:bodyPr/>
        <a:lstStyle/>
        <a:p>
          <a:r>
            <a:rPr lang="en-US" sz="1800" dirty="0"/>
            <a:t>Community Health Agents </a:t>
          </a:r>
        </a:p>
      </dgm:t>
    </dgm:pt>
    <dgm:pt modelId="{C7DD6E3B-21DC-4B12-84FE-3C992E2F9C0E}" type="parTrans" cxnId="{9663539C-0A16-4AD2-90E2-5A85D7A8429C}">
      <dgm:prSet/>
      <dgm:spPr/>
      <dgm:t>
        <a:bodyPr/>
        <a:lstStyle/>
        <a:p>
          <a:endParaRPr lang="en-US"/>
        </a:p>
      </dgm:t>
    </dgm:pt>
    <dgm:pt modelId="{2A451805-F774-42BC-BAC9-967BD543DCE4}" type="sibTrans" cxnId="{9663539C-0A16-4AD2-90E2-5A85D7A8429C}">
      <dgm:prSet/>
      <dgm:spPr/>
      <dgm:t>
        <a:bodyPr/>
        <a:lstStyle/>
        <a:p>
          <a:endParaRPr lang="en-US"/>
        </a:p>
      </dgm:t>
    </dgm:pt>
    <dgm:pt modelId="{3B6C8689-6079-401E-83AE-D1389944581B}">
      <dgm:prSet phldrT="[Text]" custT="1"/>
      <dgm:spPr/>
      <dgm:t>
        <a:bodyPr/>
        <a:lstStyle/>
        <a:p>
          <a:r>
            <a:rPr lang="en-US" sz="1800" dirty="0"/>
            <a:t>RE </a:t>
          </a:r>
        </a:p>
      </dgm:t>
    </dgm:pt>
    <dgm:pt modelId="{D9AD1CF0-24B2-4BCB-B753-DC403AECBA6C}" type="parTrans" cxnId="{58F9E2A2-A873-457C-96DB-EAA037EBF6DD}">
      <dgm:prSet/>
      <dgm:spPr/>
      <dgm:t>
        <a:bodyPr/>
        <a:lstStyle/>
        <a:p>
          <a:endParaRPr lang="en-US"/>
        </a:p>
      </dgm:t>
    </dgm:pt>
    <dgm:pt modelId="{71CFA67F-8C6C-4972-A22B-42CC821FB334}" type="sibTrans" cxnId="{58F9E2A2-A873-457C-96DB-EAA037EBF6DD}">
      <dgm:prSet/>
      <dgm:spPr/>
      <dgm:t>
        <a:bodyPr/>
        <a:lstStyle/>
        <a:p>
          <a:endParaRPr lang="en-US"/>
        </a:p>
      </dgm:t>
    </dgm:pt>
    <dgm:pt modelId="{E9119680-D347-4DC8-A014-9C3608696BAE}">
      <dgm:prSet phldrT="[Text]"/>
      <dgm:spPr/>
      <dgm:t>
        <a:bodyPr/>
        <a:lstStyle/>
        <a:p>
          <a:r>
            <a:rPr lang="en-US" dirty="0"/>
            <a:t>Preparation </a:t>
          </a:r>
        </a:p>
      </dgm:t>
    </dgm:pt>
    <dgm:pt modelId="{CF24FF07-57E7-4DF3-A4FF-46A5247B4CDE}" type="parTrans" cxnId="{85DDFB46-F788-4671-BC31-2A9E781A0955}">
      <dgm:prSet/>
      <dgm:spPr/>
      <dgm:t>
        <a:bodyPr/>
        <a:lstStyle/>
        <a:p>
          <a:endParaRPr lang="en-US"/>
        </a:p>
      </dgm:t>
    </dgm:pt>
    <dgm:pt modelId="{8F8B7FE8-9500-4161-83C5-5995A566702D}" type="sibTrans" cxnId="{85DDFB46-F788-4671-BC31-2A9E781A0955}">
      <dgm:prSet/>
      <dgm:spPr/>
      <dgm:t>
        <a:bodyPr/>
        <a:lstStyle/>
        <a:p>
          <a:endParaRPr lang="en-US"/>
        </a:p>
      </dgm:t>
    </dgm:pt>
    <dgm:pt modelId="{91FFB154-2164-4494-B235-15C1044E3172}">
      <dgm:prSet phldrT="[Text]"/>
      <dgm:spPr/>
      <dgm:t>
        <a:bodyPr/>
        <a:lstStyle/>
        <a:p>
          <a:r>
            <a:rPr lang="en-US" dirty="0"/>
            <a:t>MITS</a:t>
          </a:r>
        </a:p>
      </dgm:t>
    </dgm:pt>
    <dgm:pt modelId="{CEFFB1D5-8D44-48A5-8B4F-D1A3240C549C}" type="parTrans" cxnId="{52A381B3-DD89-46E8-AFE7-4936C3218607}">
      <dgm:prSet/>
      <dgm:spPr/>
      <dgm:t>
        <a:bodyPr/>
        <a:lstStyle/>
        <a:p>
          <a:endParaRPr lang="en-US"/>
        </a:p>
      </dgm:t>
    </dgm:pt>
    <dgm:pt modelId="{AB39F954-EFA5-4117-A343-F58C47CC2806}" type="sibTrans" cxnId="{52A381B3-DD89-46E8-AFE7-4936C3218607}">
      <dgm:prSet/>
      <dgm:spPr/>
      <dgm:t>
        <a:bodyPr/>
        <a:lstStyle/>
        <a:p>
          <a:endParaRPr lang="en-US"/>
        </a:p>
      </dgm:t>
    </dgm:pt>
    <dgm:pt modelId="{503EF71E-A226-47A3-970C-7C4BC0DAE2F1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Community orientation</a:t>
          </a:r>
        </a:p>
        <a:p>
          <a:pPr>
            <a:buFont typeface="Wingdings" panose="05000000000000000000" pitchFamily="2" charset="2"/>
            <a:buChar char="Ø"/>
          </a:pPr>
          <a:r>
            <a:rPr lang="en-US" dirty="0"/>
            <a:t>Tissue sampling  </a:t>
          </a:r>
        </a:p>
      </dgm:t>
    </dgm:pt>
    <dgm:pt modelId="{06644F7F-4AE4-44DA-B154-8F5EC52C9E4B}" type="parTrans" cxnId="{6E77CD0A-B9F1-4F09-ABCD-94BB9A28D8F5}">
      <dgm:prSet/>
      <dgm:spPr/>
      <dgm:t>
        <a:bodyPr/>
        <a:lstStyle/>
        <a:p>
          <a:endParaRPr lang="en-US"/>
        </a:p>
      </dgm:t>
    </dgm:pt>
    <dgm:pt modelId="{C6CFF853-851B-4365-A18B-D61A811D0300}" type="sibTrans" cxnId="{6E77CD0A-B9F1-4F09-ABCD-94BB9A28D8F5}">
      <dgm:prSet/>
      <dgm:spPr/>
      <dgm:t>
        <a:bodyPr/>
        <a:lstStyle/>
        <a:p>
          <a:endParaRPr lang="en-US"/>
        </a:p>
      </dgm:t>
    </dgm:pt>
    <dgm:pt modelId="{D34706BD-F710-40A0-B64E-83FC7729C7F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Clinical Team (Nurses) from Hospital</a:t>
          </a:r>
          <a:endParaRPr lang="en-US" sz="1800" dirty="0"/>
        </a:p>
      </dgm:t>
    </dgm:pt>
    <dgm:pt modelId="{F9105BB7-3CE4-433E-9A6A-A4EE31D09379}" type="parTrans" cxnId="{B55BF49E-ABBF-4CD3-B8CA-E1EF2E3BC3B7}">
      <dgm:prSet/>
      <dgm:spPr/>
      <dgm:t>
        <a:bodyPr/>
        <a:lstStyle/>
        <a:p>
          <a:endParaRPr lang="en-US"/>
        </a:p>
      </dgm:t>
    </dgm:pt>
    <dgm:pt modelId="{FFC9D7E0-E1EB-4FD9-AF52-121E6ED2A79E}" type="sibTrans" cxnId="{B55BF49E-ABBF-4CD3-B8CA-E1EF2E3BC3B7}">
      <dgm:prSet/>
      <dgm:spPr/>
      <dgm:t>
        <a:bodyPr/>
        <a:lstStyle/>
        <a:p>
          <a:endParaRPr lang="en-US"/>
        </a:p>
      </dgm:t>
    </dgm:pt>
    <dgm:pt modelId="{C7966309-EF66-448A-8911-0FA555C1114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HDSS field coordinators</a:t>
          </a:r>
        </a:p>
      </dgm:t>
    </dgm:pt>
    <dgm:pt modelId="{208CD9B4-2751-4A3F-B71C-F4EC77BD836F}" type="parTrans" cxnId="{84C28D49-5CDE-4E66-BC38-BB461C8333E5}">
      <dgm:prSet/>
      <dgm:spPr/>
      <dgm:t>
        <a:bodyPr/>
        <a:lstStyle/>
        <a:p>
          <a:endParaRPr lang="en-US"/>
        </a:p>
      </dgm:t>
    </dgm:pt>
    <dgm:pt modelId="{839800B4-F17E-4E69-B48C-842495F21868}" type="sibTrans" cxnId="{84C28D49-5CDE-4E66-BC38-BB461C8333E5}">
      <dgm:prSet/>
      <dgm:spPr/>
      <dgm:t>
        <a:bodyPr/>
        <a:lstStyle/>
        <a:p>
          <a:endParaRPr lang="en-US"/>
        </a:p>
      </dgm:t>
    </dgm:pt>
    <dgm:pt modelId="{72D5F3F7-5A76-4851-9C6D-A1F4D9A0C564}" type="pres">
      <dgm:prSet presAssocID="{8789A901-5487-4EFF-BD9B-AB32A9695DEC}" presName="theList" presStyleCnt="0">
        <dgm:presLayoutVars>
          <dgm:dir/>
          <dgm:animLvl val="lvl"/>
          <dgm:resizeHandles val="exact"/>
        </dgm:presLayoutVars>
      </dgm:prSet>
      <dgm:spPr/>
    </dgm:pt>
    <dgm:pt modelId="{2ECB05DC-4DBA-454B-9EF3-99449B0B5780}" type="pres">
      <dgm:prSet presAssocID="{2646E11B-7D3F-415A-9F05-E848ACF53A40}" presName="compNode" presStyleCnt="0"/>
      <dgm:spPr/>
    </dgm:pt>
    <dgm:pt modelId="{5D120385-0159-4E9B-8B06-001B6C9356DE}" type="pres">
      <dgm:prSet presAssocID="{2646E11B-7D3F-415A-9F05-E848ACF53A40}" presName="noGeometry" presStyleCnt="0"/>
      <dgm:spPr/>
    </dgm:pt>
    <dgm:pt modelId="{19BACB68-0125-49F0-812C-1647F69C6502}" type="pres">
      <dgm:prSet presAssocID="{2646E11B-7D3F-415A-9F05-E848ACF53A40}" presName="childTextVisible" presStyleLbl="bgAccFollowNode1" presStyleIdx="0" presStyleCnt="3" custScaleX="110409" custScaleY="121792" custLinFactNeighborX="8765" custLinFactNeighborY="0">
        <dgm:presLayoutVars>
          <dgm:bulletEnabled val="1"/>
        </dgm:presLayoutVars>
      </dgm:prSet>
      <dgm:spPr/>
    </dgm:pt>
    <dgm:pt modelId="{CF960A4C-673C-4742-B1C3-2A68FB288E1A}" type="pres">
      <dgm:prSet presAssocID="{2646E11B-7D3F-415A-9F05-E848ACF53A40}" presName="childTextHidden" presStyleLbl="bgAccFollowNode1" presStyleIdx="0" presStyleCnt="3"/>
      <dgm:spPr/>
    </dgm:pt>
    <dgm:pt modelId="{AC31176D-5493-4B45-9BA0-CE3119223AA3}" type="pres">
      <dgm:prSet presAssocID="{2646E11B-7D3F-415A-9F05-E848ACF53A40}" presName="parentText" presStyleLbl="node1" presStyleIdx="0" presStyleCnt="3" custScaleX="140087" custScaleY="118639">
        <dgm:presLayoutVars>
          <dgm:chMax val="1"/>
          <dgm:bulletEnabled val="1"/>
        </dgm:presLayoutVars>
      </dgm:prSet>
      <dgm:spPr/>
    </dgm:pt>
    <dgm:pt modelId="{D00D6B5F-AB82-4C04-B6F8-56C733A015F3}" type="pres">
      <dgm:prSet presAssocID="{2646E11B-7D3F-415A-9F05-E848ACF53A40}" presName="aSpace" presStyleCnt="0"/>
      <dgm:spPr/>
    </dgm:pt>
    <dgm:pt modelId="{C73BB314-DC55-48EC-8E35-E50449719F57}" type="pres">
      <dgm:prSet presAssocID="{E9119680-D347-4DC8-A014-9C3608696BAE}" presName="compNode" presStyleCnt="0"/>
      <dgm:spPr/>
    </dgm:pt>
    <dgm:pt modelId="{4BE2B392-0201-45CE-AE1D-D4AA5AF59D04}" type="pres">
      <dgm:prSet presAssocID="{E9119680-D347-4DC8-A014-9C3608696BAE}" presName="noGeometry" presStyleCnt="0"/>
      <dgm:spPr/>
    </dgm:pt>
    <dgm:pt modelId="{B2ED8F50-B040-40A1-B985-B39E8609CA9F}" type="pres">
      <dgm:prSet presAssocID="{E9119680-D347-4DC8-A014-9C3608696BAE}" presName="childTextVisible" presStyleLbl="bgAccFollowNode1" presStyleIdx="1" presStyleCnt="3" custScaleX="128046" custScaleY="133156">
        <dgm:presLayoutVars>
          <dgm:bulletEnabled val="1"/>
        </dgm:presLayoutVars>
      </dgm:prSet>
      <dgm:spPr/>
    </dgm:pt>
    <dgm:pt modelId="{0D1ED21A-0D8D-449A-B712-85BE9B4EFADC}" type="pres">
      <dgm:prSet presAssocID="{E9119680-D347-4DC8-A014-9C3608696BAE}" presName="childTextHidden" presStyleLbl="bgAccFollowNode1" presStyleIdx="1" presStyleCnt="3"/>
      <dgm:spPr/>
    </dgm:pt>
    <dgm:pt modelId="{44CB519C-77CC-4602-9A67-DDBB505C8C20}" type="pres">
      <dgm:prSet presAssocID="{E9119680-D347-4DC8-A014-9C3608696BAE}" presName="parentText" presStyleLbl="node1" presStyleIdx="1" presStyleCnt="3" custScaleX="134284" custScaleY="133834" custLinFactNeighborX="-21484" custLinFactNeighborY="3979">
        <dgm:presLayoutVars>
          <dgm:chMax val="1"/>
          <dgm:bulletEnabled val="1"/>
        </dgm:presLayoutVars>
      </dgm:prSet>
      <dgm:spPr/>
    </dgm:pt>
    <dgm:pt modelId="{B4F7F016-5A93-4D00-94F3-E7C9D554729F}" type="pres">
      <dgm:prSet presAssocID="{E9119680-D347-4DC8-A014-9C3608696BAE}" presName="aSpace" presStyleCnt="0"/>
      <dgm:spPr/>
    </dgm:pt>
    <dgm:pt modelId="{545FC4F5-7CBF-4BBF-B197-5BDBD645EA25}" type="pres">
      <dgm:prSet presAssocID="{91FFB154-2164-4494-B235-15C1044E3172}" presName="compNode" presStyleCnt="0"/>
      <dgm:spPr/>
    </dgm:pt>
    <dgm:pt modelId="{8166F264-B0A8-4F0E-B47D-40203FDEA5B0}" type="pres">
      <dgm:prSet presAssocID="{91FFB154-2164-4494-B235-15C1044E3172}" presName="noGeometry" presStyleCnt="0"/>
      <dgm:spPr/>
    </dgm:pt>
    <dgm:pt modelId="{FD698205-0F20-4C68-A6BF-272C317722AA}" type="pres">
      <dgm:prSet presAssocID="{91FFB154-2164-4494-B235-15C1044E3172}" presName="childTextVisible" presStyleLbl="bgAccFollowNode1" presStyleIdx="2" presStyleCnt="3" custScaleX="131290" custScaleY="141426">
        <dgm:presLayoutVars>
          <dgm:bulletEnabled val="1"/>
        </dgm:presLayoutVars>
      </dgm:prSet>
      <dgm:spPr/>
    </dgm:pt>
    <dgm:pt modelId="{B9207E63-904D-4559-9201-CA5FD6D193FA}" type="pres">
      <dgm:prSet presAssocID="{91FFB154-2164-4494-B235-15C1044E3172}" presName="childTextHidden" presStyleLbl="bgAccFollowNode1" presStyleIdx="2" presStyleCnt="3"/>
      <dgm:spPr/>
    </dgm:pt>
    <dgm:pt modelId="{1F59F5E0-50D7-4B8A-B41A-222DA6D52816}" type="pres">
      <dgm:prSet presAssocID="{91FFB154-2164-4494-B235-15C1044E3172}" presName="parentText" presStyleLbl="node1" presStyleIdx="2" presStyleCnt="3" custScaleX="136533" custScaleY="123105" custLinFactNeighborX="-44967" custLinFactNeighborY="0">
        <dgm:presLayoutVars>
          <dgm:chMax val="1"/>
          <dgm:bulletEnabled val="1"/>
        </dgm:presLayoutVars>
      </dgm:prSet>
      <dgm:spPr/>
    </dgm:pt>
  </dgm:ptLst>
  <dgm:cxnLst>
    <dgm:cxn modelId="{DAD05C03-FF8C-4DD9-9232-834CD0949857}" type="presOf" srcId="{3B6C8689-6079-401E-83AE-D1389944581B}" destId="{19BACB68-0125-49F0-812C-1647F69C6502}" srcOrd="0" destOrd="1" presId="urn:microsoft.com/office/officeart/2005/8/layout/hProcess6"/>
    <dgm:cxn modelId="{6E77CD0A-B9F1-4F09-ABCD-94BB9A28D8F5}" srcId="{91FFB154-2164-4494-B235-15C1044E3172}" destId="{503EF71E-A226-47A3-970C-7C4BC0DAE2F1}" srcOrd="0" destOrd="0" parTransId="{06644F7F-4AE4-44DA-B154-8F5EC52C9E4B}" sibTransId="{C6CFF853-851B-4365-A18B-D61A811D0300}"/>
    <dgm:cxn modelId="{E7F1691A-ED51-4485-863A-2371D3DB283A}" type="presOf" srcId="{3B6C8689-6079-401E-83AE-D1389944581B}" destId="{CF960A4C-673C-4742-B1C3-2A68FB288E1A}" srcOrd="1" destOrd="1" presId="urn:microsoft.com/office/officeart/2005/8/layout/hProcess6"/>
    <dgm:cxn modelId="{865D4221-A319-4FC6-8E5A-151F00F6448D}" type="presOf" srcId="{D34706BD-F710-40A0-B64E-83FC7729C7FC}" destId="{B2ED8F50-B040-40A1-B985-B39E8609CA9F}" srcOrd="0" destOrd="1" presId="urn:microsoft.com/office/officeart/2005/8/layout/hProcess6"/>
    <dgm:cxn modelId="{DB56C228-359B-4E78-8A22-3EF6024EB3D0}" type="presOf" srcId="{8789A901-5487-4EFF-BD9B-AB32A9695DEC}" destId="{72D5F3F7-5A76-4851-9C6D-A1F4D9A0C564}" srcOrd="0" destOrd="0" presId="urn:microsoft.com/office/officeart/2005/8/layout/hProcess6"/>
    <dgm:cxn modelId="{095CF730-5610-48FC-B506-723EC9D0394B}" type="presOf" srcId="{C7966309-EF66-448A-8911-0FA555C1114A}" destId="{B2ED8F50-B040-40A1-B985-B39E8609CA9F}" srcOrd="0" destOrd="0" presId="urn:microsoft.com/office/officeart/2005/8/layout/hProcess6"/>
    <dgm:cxn modelId="{CCC31A35-4C42-4A51-8E4E-E4A594528EC9}" srcId="{8789A901-5487-4EFF-BD9B-AB32A9695DEC}" destId="{2646E11B-7D3F-415A-9F05-E848ACF53A40}" srcOrd="0" destOrd="0" parTransId="{53B3C930-3FDB-4E76-AB3B-178227AC6EEE}" sibTransId="{F392EF98-AFE9-4E11-ACDD-29322A988C18}"/>
    <dgm:cxn modelId="{44781037-444C-4B0D-841A-2189C453370A}" type="presOf" srcId="{D34706BD-F710-40A0-B64E-83FC7729C7FC}" destId="{0D1ED21A-0D8D-449A-B712-85BE9B4EFADC}" srcOrd="1" destOrd="1" presId="urn:microsoft.com/office/officeart/2005/8/layout/hProcess6"/>
    <dgm:cxn modelId="{3A226840-D74C-4844-A40C-73E307722406}" type="presOf" srcId="{503EF71E-A226-47A3-970C-7C4BC0DAE2F1}" destId="{B9207E63-904D-4559-9201-CA5FD6D193FA}" srcOrd="1" destOrd="0" presId="urn:microsoft.com/office/officeart/2005/8/layout/hProcess6"/>
    <dgm:cxn modelId="{6E3C3941-976A-416C-AF25-6B3108C486BA}" type="presOf" srcId="{C7966309-EF66-448A-8911-0FA555C1114A}" destId="{0D1ED21A-0D8D-449A-B712-85BE9B4EFADC}" srcOrd="1" destOrd="0" presId="urn:microsoft.com/office/officeart/2005/8/layout/hProcess6"/>
    <dgm:cxn modelId="{85DDFB46-F788-4671-BC31-2A9E781A0955}" srcId="{8789A901-5487-4EFF-BD9B-AB32A9695DEC}" destId="{E9119680-D347-4DC8-A014-9C3608696BAE}" srcOrd="1" destOrd="0" parTransId="{CF24FF07-57E7-4DF3-A4FF-46A5247B4CDE}" sibTransId="{8F8B7FE8-9500-4161-83C5-5995A566702D}"/>
    <dgm:cxn modelId="{84C28D49-5CDE-4E66-BC38-BB461C8333E5}" srcId="{E9119680-D347-4DC8-A014-9C3608696BAE}" destId="{C7966309-EF66-448A-8911-0FA555C1114A}" srcOrd="0" destOrd="0" parTransId="{208CD9B4-2751-4A3F-B71C-F4EC77BD836F}" sibTransId="{839800B4-F17E-4E69-B48C-842495F21868}"/>
    <dgm:cxn modelId="{99F4254F-329F-49AA-9C0C-33E6132FAE77}" type="presOf" srcId="{C1145EBA-7F89-47EC-BCB6-B9954CD93A40}" destId="{CF960A4C-673C-4742-B1C3-2A68FB288E1A}" srcOrd="1" destOrd="0" presId="urn:microsoft.com/office/officeart/2005/8/layout/hProcess6"/>
    <dgm:cxn modelId="{80B20276-53B9-4E71-A786-A3F75F002346}" type="presOf" srcId="{2646E11B-7D3F-415A-9F05-E848ACF53A40}" destId="{AC31176D-5493-4B45-9BA0-CE3119223AA3}" srcOrd="0" destOrd="0" presId="urn:microsoft.com/office/officeart/2005/8/layout/hProcess6"/>
    <dgm:cxn modelId="{251B2558-3804-49D5-890F-51986B270D92}" type="presOf" srcId="{503EF71E-A226-47A3-970C-7C4BC0DAE2F1}" destId="{FD698205-0F20-4C68-A6BF-272C317722AA}" srcOrd="0" destOrd="0" presId="urn:microsoft.com/office/officeart/2005/8/layout/hProcess6"/>
    <dgm:cxn modelId="{A0938797-25F3-48AD-9437-F3FB3F85BB07}" type="presOf" srcId="{91FFB154-2164-4494-B235-15C1044E3172}" destId="{1F59F5E0-50D7-4B8A-B41A-222DA6D52816}" srcOrd="0" destOrd="0" presId="urn:microsoft.com/office/officeart/2005/8/layout/hProcess6"/>
    <dgm:cxn modelId="{9663539C-0A16-4AD2-90E2-5A85D7A8429C}" srcId="{2646E11B-7D3F-415A-9F05-E848ACF53A40}" destId="{C1145EBA-7F89-47EC-BCB6-B9954CD93A40}" srcOrd="0" destOrd="0" parTransId="{C7DD6E3B-21DC-4B12-84FE-3C992E2F9C0E}" sibTransId="{2A451805-F774-42BC-BAC9-967BD543DCE4}"/>
    <dgm:cxn modelId="{B55BF49E-ABBF-4CD3-B8CA-E1EF2E3BC3B7}" srcId="{E9119680-D347-4DC8-A014-9C3608696BAE}" destId="{D34706BD-F710-40A0-B64E-83FC7729C7FC}" srcOrd="1" destOrd="0" parTransId="{F9105BB7-3CE4-433E-9A6A-A4EE31D09379}" sibTransId="{FFC9D7E0-E1EB-4FD9-AF52-121E6ED2A79E}"/>
    <dgm:cxn modelId="{58F9E2A2-A873-457C-96DB-EAA037EBF6DD}" srcId="{2646E11B-7D3F-415A-9F05-E848ACF53A40}" destId="{3B6C8689-6079-401E-83AE-D1389944581B}" srcOrd="1" destOrd="0" parTransId="{D9AD1CF0-24B2-4BCB-B753-DC403AECBA6C}" sibTransId="{71CFA67F-8C6C-4972-A22B-42CC821FB334}"/>
    <dgm:cxn modelId="{52A381B3-DD89-46E8-AFE7-4936C3218607}" srcId="{8789A901-5487-4EFF-BD9B-AB32A9695DEC}" destId="{91FFB154-2164-4494-B235-15C1044E3172}" srcOrd="2" destOrd="0" parTransId="{CEFFB1D5-8D44-48A5-8B4F-D1A3240C549C}" sibTransId="{AB39F954-EFA5-4117-A343-F58C47CC2806}"/>
    <dgm:cxn modelId="{E7AF52C2-454C-47A0-B38D-1F88FDF86E81}" type="presOf" srcId="{E9119680-D347-4DC8-A014-9C3608696BAE}" destId="{44CB519C-77CC-4602-9A67-DDBB505C8C20}" srcOrd="0" destOrd="0" presId="urn:microsoft.com/office/officeart/2005/8/layout/hProcess6"/>
    <dgm:cxn modelId="{1FA189D9-F6FD-452E-BFF3-19A9728C8AF4}" type="presOf" srcId="{C1145EBA-7F89-47EC-BCB6-B9954CD93A40}" destId="{19BACB68-0125-49F0-812C-1647F69C6502}" srcOrd="0" destOrd="0" presId="urn:microsoft.com/office/officeart/2005/8/layout/hProcess6"/>
    <dgm:cxn modelId="{EEEA121B-DDF4-4B35-99C7-E1D4C1904E73}" type="presParOf" srcId="{72D5F3F7-5A76-4851-9C6D-A1F4D9A0C564}" destId="{2ECB05DC-4DBA-454B-9EF3-99449B0B5780}" srcOrd="0" destOrd="0" presId="urn:microsoft.com/office/officeart/2005/8/layout/hProcess6"/>
    <dgm:cxn modelId="{4919F0E3-93B1-43BF-9329-80B6EB185897}" type="presParOf" srcId="{2ECB05DC-4DBA-454B-9EF3-99449B0B5780}" destId="{5D120385-0159-4E9B-8B06-001B6C9356DE}" srcOrd="0" destOrd="0" presId="urn:microsoft.com/office/officeart/2005/8/layout/hProcess6"/>
    <dgm:cxn modelId="{865A791A-B5ED-4B3D-96FC-75D25E573BCD}" type="presParOf" srcId="{2ECB05DC-4DBA-454B-9EF3-99449B0B5780}" destId="{19BACB68-0125-49F0-812C-1647F69C6502}" srcOrd="1" destOrd="0" presId="urn:microsoft.com/office/officeart/2005/8/layout/hProcess6"/>
    <dgm:cxn modelId="{C1DA7376-B583-468A-A724-34ED26B23CF9}" type="presParOf" srcId="{2ECB05DC-4DBA-454B-9EF3-99449B0B5780}" destId="{CF960A4C-673C-4742-B1C3-2A68FB288E1A}" srcOrd="2" destOrd="0" presId="urn:microsoft.com/office/officeart/2005/8/layout/hProcess6"/>
    <dgm:cxn modelId="{48C2A727-4A5D-4FAE-A9DD-0A4D75163B50}" type="presParOf" srcId="{2ECB05DC-4DBA-454B-9EF3-99449B0B5780}" destId="{AC31176D-5493-4B45-9BA0-CE3119223AA3}" srcOrd="3" destOrd="0" presId="urn:microsoft.com/office/officeart/2005/8/layout/hProcess6"/>
    <dgm:cxn modelId="{A2E48641-8379-4EB2-9AE4-0752E9B70A8A}" type="presParOf" srcId="{72D5F3F7-5A76-4851-9C6D-A1F4D9A0C564}" destId="{D00D6B5F-AB82-4C04-B6F8-56C733A015F3}" srcOrd="1" destOrd="0" presId="urn:microsoft.com/office/officeart/2005/8/layout/hProcess6"/>
    <dgm:cxn modelId="{F0775A76-7644-4351-BE45-3F753B21C243}" type="presParOf" srcId="{72D5F3F7-5A76-4851-9C6D-A1F4D9A0C564}" destId="{C73BB314-DC55-48EC-8E35-E50449719F57}" srcOrd="2" destOrd="0" presId="urn:microsoft.com/office/officeart/2005/8/layout/hProcess6"/>
    <dgm:cxn modelId="{E06C8887-3249-4464-AED2-90094AE5BA86}" type="presParOf" srcId="{C73BB314-DC55-48EC-8E35-E50449719F57}" destId="{4BE2B392-0201-45CE-AE1D-D4AA5AF59D04}" srcOrd="0" destOrd="0" presId="urn:microsoft.com/office/officeart/2005/8/layout/hProcess6"/>
    <dgm:cxn modelId="{58F20A40-C3A9-4BDF-B8E2-D6CFF927EB8D}" type="presParOf" srcId="{C73BB314-DC55-48EC-8E35-E50449719F57}" destId="{B2ED8F50-B040-40A1-B985-B39E8609CA9F}" srcOrd="1" destOrd="0" presId="urn:microsoft.com/office/officeart/2005/8/layout/hProcess6"/>
    <dgm:cxn modelId="{6C34857C-B159-46C9-A251-F4542310FA0D}" type="presParOf" srcId="{C73BB314-DC55-48EC-8E35-E50449719F57}" destId="{0D1ED21A-0D8D-449A-B712-85BE9B4EFADC}" srcOrd="2" destOrd="0" presId="urn:microsoft.com/office/officeart/2005/8/layout/hProcess6"/>
    <dgm:cxn modelId="{CB10E942-CFE9-429F-9042-1E0391721A2A}" type="presParOf" srcId="{C73BB314-DC55-48EC-8E35-E50449719F57}" destId="{44CB519C-77CC-4602-9A67-DDBB505C8C20}" srcOrd="3" destOrd="0" presId="urn:microsoft.com/office/officeart/2005/8/layout/hProcess6"/>
    <dgm:cxn modelId="{05744E16-F65A-40EE-BD78-C34C98FE6C2D}" type="presParOf" srcId="{72D5F3F7-5A76-4851-9C6D-A1F4D9A0C564}" destId="{B4F7F016-5A93-4D00-94F3-E7C9D554729F}" srcOrd="3" destOrd="0" presId="urn:microsoft.com/office/officeart/2005/8/layout/hProcess6"/>
    <dgm:cxn modelId="{955531B4-65A8-4D08-B1C0-94DDA24CACE1}" type="presParOf" srcId="{72D5F3F7-5A76-4851-9C6D-A1F4D9A0C564}" destId="{545FC4F5-7CBF-4BBF-B197-5BDBD645EA25}" srcOrd="4" destOrd="0" presId="urn:microsoft.com/office/officeart/2005/8/layout/hProcess6"/>
    <dgm:cxn modelId="{6A5C12ED-710E-459D-AB8D-DA045A0FB099}" type="presParOf" srcId="{545FC4F5-7CBF-4BBF-B197-5BDBD645EA25}" destId="{8166F264-B0A8-4F0E-B47D-40203FDEA5B0}" srcOrd="0" destOrd="0" presId="urn:microsoft.com/office/officeart/2005/8/layout/hProcess6"/>
    <dgm:cxn modelId="{340DAE61-833A-4250-B703-98764CCD7EBD}" type="presParOf" srcId="{545FC4F5-7CBF-4BBF-B197-5BDBD645EA25}" destId="{FD698205-0F20-4C68-A6BF-272C317722AA}" srcOrd="1" destOrd="0" presId="urn:microsoft.com/office/officeart/2005/8/layout/hProcess6"/>
    <dgm:cxn modelId="{A552283B-3BF8-4162-8371-1C4A968C3583}" type="presParOf" srcId="{545FC4F5-7CBF-4BBF-B197-5BDBD645EA25}" destId="{B9207E63-904D-4559-9201-CA5FD6D193FA}" srcOrd="2" destOrd="0" presId="urn:microsoft.com/office/officeart/2005/8/layout/hProcess6"/>
    <dgm:cxn modelId="{E2950C27-EC67-4A4E-80B8-54AAFB19E847}" type="presParOf" srcId="{545FC4F5-7CBF-4BBF-B197-5BDBD645EA25}" destId="{1F59F5E0-50D7-4B8A-B41A-222DA6D5281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ACB68-0125-49F0-812C-1647F69C6502}">
      <dsp:nvSpPr>
        <dsp:cNvPr id="0" name=""/>
        <dsp:cNvSpPr/>
      </dsp:nvSpPr>
      <dsp:spPr>
        <a:xfrm>
          <a:off x="998474" y="1656798"/>
          <a:ext cx="2835034" cy="273367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Community Health Agents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 </a:t>
          </a:r>
        </a:p>
      </dsp:txBody>
      <dsp:txXfrm>
        <a:off x="1707233" y="2066849"/>
        <a:ext cx="1382079" cy="1913570"/>
      </dsp:txXfrm>
    </dsp:sp>
    <dsp:sp modelId="{AC31176D-5493-4B45-9BA0-CE3119223AA3}">
      <dsp:nvSpPr>
        <dsp:cNvPr id="0" name=""/>
        <dsp:cNvSpPr/>
      </dsp:nvSpPr>
      <dsp:spPr>
        <a:xfrm>
          <a:off x="7776" y="2262044"/>
          <a:ext cx="1798546" cy="1523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Notification</a:t>
          </a:r>
          <a:r>
            <a:rPr lang="en-US" sz="1400" kern="1200" dirty="0"/>
            <a:t> </a:t>
          </a:r>
        </a:p>
      </dsp:txBody>
      <dsp:txXfrm>
        <a:off x="271167" y="2485109"/>
        <a:ext cx="1271764" cy="1077050"/>
      </dsp:txXfrm>
    </dsp:sp>
    <dsp:sp modelId="{B2ED8F50-B040-40A1-B985-B39E8609CA9F}">
      <dsp:nvSpPr>
        <dsp:cNvPr id="0" name=""/>
        <dsp:cNvSpPr/>
      </dsp:nvSpPr>
      <dsp:spPr>
        <a:xfrm>
          <a:off x="4270874" y="1529263"/>
          <a:ext cx="3287909" cy="29887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HDSS field coordinators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Clinical Team (Nurses) from Hospital</a:t>
          </a:r>
          <a:endParaRPr lang="en-US" sz="1800" kern="1200" dirty="0"/>
        </a:p>
      </dsp:txBody>
      <dsp:txXfrm>
        <a:off x="5092852" y="1977574"/>
        <a:ext cx="1602855" cy="2092120"/>
      </dsp:txXfrm>
    </dsp:sp>
    <dsp:sp modelId="{44CB519C-77CC-4602-9A67-DDBB505C8C20}">
      <dsp:nvSpPr>
        <dsp:cNvPr id="0" name=""/>
        <dsp:cNvSpPr/>
      </dsp:nvSpPr>
      <dsp:spPr>
        <a:xfrm>
          <a:off x="3493101" y="2215587"/>
          <a:ext cx="1724042" cy="1718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Preparation </a:t>
          </a:r>
        </a:p>
      </dsp:txBody>
      <dsp:txXfrm>
        <a:off x="3745581" y="2467221"/>
        <a:ext cx="1219082" cy="1214997"/>
      </dsp:txXfrm>
    </dsp:sp>
    <dsp:sp modelId="{FD698205-0F20-4C68-A6BF-272C317722AA}">
      <dsp:nvSpPr>
        <dsp:cNvPr id="0" name=""/>
        <dsp:cNvSpPr/>
      </dsp:nvSpPr>
      <dsp:spPr>
        <a:xfrm>
          <a:off x="8194002" y="1436451"/>
          <a:ext cx="3371207" cy="31743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3175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500" kern="1200" dirty="0"/>
            <a:t>Community orientation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500" kern="1200" dirty="0"/>
            <a:t>Tissue sampling  </a:t>
          </a:r>
        </a:p>
      </dsp:txBody>
      <dsp:txXfrm>
        <a:off x="9036803" y="1912606"/>
        <a:ext cx="1643463" cy="2222056"/>
      </dsp:txXfrm>
    </dsp:sp>
    <dsp:sp modelId="{1F59F5E0-50D7-4B8A-B41A-222DA6D52816}">
      <dsp:nvSpPr>
        <dsp:cNvPr id="0" name=""/>
        <dsp:cNvSpPr/>
      </dsp:nvSpPr>
      <dsp:spPr>
        <a:xfrm>
          <a:off x="7141947" y="2233375"/>
          <a:ext cx="1752917" cy="1580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MITS</a:t>
          </a:r>
        </a:p>
      </dsp:txBody>
      <dsp:txXfrm>
        <a:off x="7398656" y="2464837"/>
        <a:ext cx="1239499" cy="1117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709B3-358B-4285-8296-CA420D20749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BB090-D1B5-4E0B-A024-A5B66300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We need to add the subject on the title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000" dirty="0"/>
              <a:t>move the community sensitization procedure and results in to the methods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Add the estimates of stillbirth and neonatal death in Ethiopia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BB090-D1B5-4E0B-A024-A5B663002A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6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Inputs obtained from community sensitization</a:t>
            </a:r>
            <a:r>
              <a:rPr lang="en-US" dirty="0">
                <a:sym typeface="Wingdings" panose="05000000000000000000" pitchFamily="2" charset="2"/>
              </a:rPr>
              <a:t> , @ prior to notification started</a:t>
            </a:r>
            <a:endParaRPr lang="en-US" dirty="0"/>
          </a:p>
          <a:p>
            <a:r>
              <a:rPr lang="en-US" dirty="0"/>
              <a:t>	ill wish (from parents)</a:t>
            </a:r>
          </a:p>
          <a:p>
            <a:r>
              <a:rPr lang="en-US" dirty="0"/>
              <a:t>	fatwa from religious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Additional community sensitization in schools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Leaflet distribution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BB090-D1B5-4E0B-A024-A5B663002A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5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BB090-D1B5-4E0B-A024-A5B663002A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62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0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D78A96-B70C-489F-B6B1-55E2FAD81D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7447" y="0"/>
            <a:ext cx="8614553" cy="214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3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080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5" y="2605166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16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61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882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1915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none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332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734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49433" y="3691191"/>
            <a:ext cx="2589636" cy="3144584"/>
          </a:xfrm>
          <a:prstGeom prst="homePlat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8443" cy="1616800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19" y="681789"/>
            <a:ext cx="5028577" cy="6015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819" y="1714498"/>
            <a:ext cx="3924717" cy="18889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A5B4261-A1ED-40A5-BA33-6B586973696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37956" y="1745136"/>
            <a:ext cx="3924717" cy="18889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268540E9-1C07-4431-9F5D-83F228063F30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3713416"/>
            <a:ext cx="2589636" cy="3144584"/>
          </a:xfrm>
          <a:prstGeom prst="teardrop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21">
            <a:extLst>
              <a:ext uri="{FF2B5EF4-FFF2-40B4-BE49-F238E27FC236}">
                <a16:creationId xmlns:a16="http://schemas.microsoft.com/office/drawing/2014/main" id="{341ADD62-40DB-4148-A871-6D5FACC3414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849501" y="3634095"/>
            <a:ext cx="2589636" cy="3144584"/>
          </a:xfrm>
          <a:prstGeom prst="chevron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287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9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D55F0D-8042-4DC4-B2C7-BE3491B407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82297" y="5286"/>
            <a:ext cx="7588585" cy="17424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850" y="722477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809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052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>
              <a:alpha val="5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none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91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none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7808495" y="-910406"/>
            <a:ext cx="5166725" cy="5082017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501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6772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none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none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Topic 01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56515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none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06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197616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11/29/2022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08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4494" y="1923519"/>
            <a:ext cx="6872577" cy="3010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4000" dirty="0"/>
              <a:t>Feasibility  of Minimally Invasive Tissue Sampling (MITS) in a home setting </a:t>
            </a:r>
            <a:r>
              <a:rPr lang="en-US" sz="4000" dirty="0">
                <a:solidFill>
                  <a:srgbClr val="FFC000"/>
                </a:solidFill>
              </a:rPr>
              <a:t>in Butajira, Ethiopia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1491" y="5726515"/>
            <a:ext cx="5305661" cy="991576"/>
          </a:xfrm>
        </p:spPr>
        <p:txBody>
          <a:bodyPr/>
          <a:lstStyle/>
          <a:p>
            <a:r>
              <a:rPr lang="en-US" b="1" dirty="0"/>
              <a:t>Africa Mortality Symposium (</a:t>
            </a:r>
            <a:r>
              <a:rPr lang="en-US" b="1" dirty="0" err="1"/>
              <a:t>AfriMS</a:t>
            </a:r>
            <a:r>
              <a:rPr lang="en-US" b="1" dirty="0"/>
              <a:t>)</a:t>
            </a:r>
          </a:p>
          <a:p>
            <a:r>
              <a:rPr lang="en-US" b="1" dirty="0"/>
              <a:t>Nov 29 -30,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D5897B-5032-829A-CBB7-AE694A4A953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83" y="0"/>
            <a:ext cx="2964815" cy="1449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A6CAEF-746B-6378-F86F-EF091953C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66"/>
          <a:stretch/>
        </p:blipFill>
        <p:spPr bwMode="auto">
          <a:xfrm>
            <a:off x="10087749" y="17472"/>
            <a:ext cx="1503045" cy="1510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D8BAFC4-15A2-3B80-1782-0822CC2EE6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2969"/>
          <a:stretch>
            <a:fillRect/>
          </a:stretch>
        </p:blipFill>
        <p:spPr>
          <a:xfrm>
            <a:off x="714247" y="1213876"/>
            <a:ext cx="4430247" cy="4430247"/>
          </a:xfrm>
        </p:spPr>
      </p:pic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9084B-581E-7CF2-9DD4-0CE9ABBC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69" y="1117600"/>
            <a:ext cx="5512895" cy="5338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Consent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MITS in a home setting is readily accepted</a:t>
            </a:r>
          </a:p>
          <a:p>
            <a:pPr marL="457200" lvl="1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/>
              <a:t> 	</a:t>
            </a:r>
          </a:p>
          <a:p>
            <a:pPr marL="0" indent="0">
              <a:buNone/>
            </a:pPr>
            <a:r>
              <a:rPr lang="en-US" sz="2800" dirty="0"/>
              <a:t>Rate of notification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Compared to the expected number of deaths at home, notified cases are relatively low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 Proportion of home deaths accounts about 53 % even in HDSS (</a:t>
            </a:r>
            <a:r>
              <a:rPr lang="en-US" sz="2400" dirty="0" err="1">
                <a:latin typeface="Calibri" panose="020F0502020204030204" pitchFamily="34" charset="0"/>
              </a:rPr>
              <a:t>Paganelli</a:t>
            </a:r>
            <a:r>
              <a:rPr lang="en-US" sz="2400" dirty="0">
                <a:latin typeface="Calibri" panose="020F0502020204030204" pitchFamily="34" charset="0"/>
              </a:rPr>
              <a:t> CR et al 202, Price J et al 2019)  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25FDA6-1733-A3E5-2D03-A8375B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9E55029-3022-8E85-F46E-73F1856C46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9" b="28879"/>
          <a:stretch>
            <a:fillRect/>
          </a:stretch>
        </p:blipFill>
        <p:spPr>
          <a:xfrm>
            <a:off x="6679106" y="0"/>
            <a:ext cx="5512895" cy="505229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BA7BEC-CF77-E65A-BCC1-7032F773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6"/>
            <a:ext cx="4937211" cy="47946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31554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9084B-581E-7CF2-9DD4-0CE9ABBC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79" y="797668"/>
            <a:ext cx="5818221" cy="5845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Feasibility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MITS within 24 hours of receiving case notification	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Indicative of f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easibility of MITS implementation at home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Without the need to transport the body to the health facility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Systematic surveillance of death and timely notification 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pproaching families through staffs of HDSSs may have improved acceptability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Rigorous studies are warranted with larger number of cases and various settings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25FDA6-1733-A3E5-2D03-A8375B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7260753-1D0B-7D9F-F372-79EF512FF3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2" r="24852"/>
          <a:stretch>
            <a:fillRect/>
          </a:stretch>
        </p:blipFill>
        <p:spPr>
          <a:xfrm>
            <a:off x="7254790" y="0"/>
            <a:ext cx="4937211" cy="4524706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BA7BEC-CF77-E65A-BCC1-7032F773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120" y="0"/>
            <a:ext cx="4937211" cy="590296"/>
          </a:xfrm>
        </p:spPr>
        <p:txBody>
          <a:bodyPr/>
          <a:lstStyle/>
          <a:p>
            <a:r>
              <a:rPr lang="en-US" dirty="0"/>
              <a:t>Discussion (2)</a:t>
            </a:r>
          </a:p>
        </p:txBody>
      </p:sp>
    </p:spTree>
    <p:extLst>
      <p:ext uri="{BB962C8B-B14F-4D97-AF65-F5344CB8AC3E}">
        <p14:creationId xmlns:p14="http://schemas.microsoft.com/office/powerpoint/2010/main" val="218967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25FDA6-1733-A3E5-2D03-A8375B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9084B-581E-7CF2-9DD4-0CE9ABBCF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745" y="674256"/>
            <a:ext cx="5678055" cy="5502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Challenges: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Certainty on actual number of cases</a:t>
            </a:r>
          </a:p>
          <a:p>
            <a:pPr lvl="2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Outside of HDSS (surveillance)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Need to carry out tissue sampling in short time – Sample quality</a:t>
            </a:r>
          </a:p>
          <a:p>
            <a:pPr lvl="2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eed to bury the body soon</a:t>
            </a:r>
          </a:p>
          <a:p>
            <a:pPr lvl="2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nterference by uncounseled relatives </a:t>
            </a:r>
          </a:p>
          <a:p>
            <a:pPr lvl="2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small size of households 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Family discomfort due to the high pitch “clicking” sound of the syringe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5B471-7662-B0A8-7DAD-F085C0E59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4461" y="1523999"/>
            <a:ext cx="5272995" cy="49317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BA7BEC-CF77-E65A-BCC1-7032F773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175" y="25255"/>
            <a:ext cx="3372571" cy="464271"/>
          </a:xfrm>
        </p:spPr>
        <p:txBody>
          <a:bodyPr/>
          <a:lstStyle/>
          <a:p>
            <a:r>
              <a:rPr lang="en-US" sz="2800" dirty="0"/>
              <a:t>Discussion (3)</a:t>
            </a:r>
          </a:p>
        </p:txBody>
      </p:sp>
    </p:spTree>
    <p:extLst>
      <p:ext uri="{BB962C8B-B14F-4D97-AF65-F5344CB8AC3E}">
        <p14:creationId xmlns:p14="http://schemas.microsoft.com/office/powerpoint/2010/main" val="36621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5301E-DCAC-4465-A814-A29C72323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41" y="1776840"/>
            <a:ext cx="5243004" cy="492615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/>
              <a:t> Conducting MITs procedures in a home setting is adequately feasible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The number of notified deaths is small, compared to estimated death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Impedance on the feasibility of MITS outside HDSS settings</a:t>
            </a:r>
            <a:endParaRPr lang="en-US" sz="32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8609E0-76CE-B832-415E-F542EEFD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D396307-2367-7907-58CC-DBC2290C60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r="14114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477D88-36CD-8AE6-5AD3-422DB053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790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7" y="3158641"/>
            <a:ext cx="5722223" cy="92180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46925FAD-3018-4F9E-8141-E146CA11B8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676" r="17676"/>
          <a:stretch>
            <a:fillRect/>
          </a:stretch>
        </p:blipFill>
        <p:spPr/>
      </p:pic>
      <p:pic>
        <p:nvPicPr>
          <p:cNvPr id="31" name="Graphic 30" descr="Questions">
            <a:extLst>
              <a:ext uri="{FF2B5EF4-FFF2-40B4-BE49-F238E27FC236}">
                <a16:creationId xmlns:a16="http://schemas.microsoft.com/office/drawing/2014/main" id="{81F3D63F-4616-407A-A39A-990B245D1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5529" y="4389270"/>
            <a:ext cx="1785629" cy="17856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658EFBA-03FE-43B3-8AAC-58E436B7D6DF}"/>
              </a:ext>
            </a:extLst>
          </p:cNvPr>
          <p:cNvSpPr txBox="1"/>
          <p:nvPr/>
        </p:nvSpPr>
        <p:spPr>
          <a:xfrm>
            <a:off x="9192126" y="6136018"/>
            <a:ext cx="2807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tterChirp"/>
                <a:ea typeface="+mn-ea"/>
                <a:cs typeface="+mn-cs"/>
              </a:rPr>
              <a:t>Photo credit</a:t>
            </a:r>
          </a:p>
        </p:txBody>
      </p:sp>
      <p:pic>
        <p:nvPicPr>
          <p:cNvPr id="2052" name="Picture 4" descr="Twitter Logo PNG, Free Transparent Twitter Icon - Free Transparent PNG Logos">
            <a:extLst>
              <a:ext uri="{FF2B5EF4-FFF2-40B4-BE49-F238E27FC236}">
                <a16:creationId xmlns:a16="http://schemas.microsoft.com/office/drawing/2014/main" id="{E113183F-B340-493B-8209-764F25796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889" y="6408320"/>
            <a:ext cx="449680" cy="4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B0A1F41-2E11-483A-BC13-BB61799821BB}"/>
              </a:ext>
            </a:extLst>
          </p:cNvPr>
          <p:cNvSpPr txBox="1"/>
          <p:nvPr/>
        </p:nvSpPr>
        <p:spPr>
          <a:xfrm>
            <a:off x="9747880" y="6479271"/>
            <a:ext cx="1482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tterChirp"/>
                <a:ea typeface="+mn-ea"/>
                <a:cs typeface="+mn-cs"/>
              </a:rPr>
              <a:t>@abonthestreet</a:t>
            </a:r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9" y="497711"/>
            <a:ext cx="7313818" cy="763931"/>
          </a:xfrm>
        </p:spPr>
        <p:txBody>
          <a:bodyPr/>
          <a:lstStyle/>
          <a:p>
            <a:r>
              <a:rPr lang="en-US" dirty="0"/>
              <a:t>Outline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59" y="1527858"/>
            <a:ext cx="6803155" cy="469638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Introduction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Objectives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 Methods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 Results and discussion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5D12965-3BAE-F228-A63C-AD1E6F5393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" b="4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3774A2-B57E-B03E-9F68-BB7CDCC91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40" y="184951"/>
            <a:ext cx="5028577" cy="60157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8358D-F8B3-94FB-DE5E-3A6858B9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740" y="1122691"/>
            <a:ext cx="3938395" cy="2800745"/>
          </a:xfrm>
        </p:spPr>
        <p:txBody>
          <a:bodyPr>
            <a:normAutofit/>
          </a:bodyPr>
          <a:lstStyle/>
          <a:p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Neonatal Mortality &amp; still birth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Three-quarter deaths – first week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ighest risk of death - first day of life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~ 2 million stillbirth in 2019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Stillbirth rates around the globe ranged from 1.4 to 32.2 per 1,000 total births in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A2B48-F266-E372-C332-0FE9E123EC3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63447" y="1313234"/>
            <a:ext cx="4426284" cy="4146691"/>
          </a:xfrm>
        </p:spPr>
        <p:txBody>
          <a:bodyPr>
            <a:normAutofit fontScale="85000" lnSpcReduction="20000"/>
          </a:bodyPr>
          <a:lstStyle/>
          <a:p>
            <a:r>
              <a:rPr lang="en-US" sz="3300" u="sng" dirty="0"/>
              <a:t>Ethiopia</a:t>
            </a:r>
            <a:endParaRPr lang="en-US" sz="2000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Highest neonatal mortality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37.9 deaths per 1000 live births in 2008</a:t>
            </a:r>
            <a:r>
              <a:rPr lang="en-US" sz="2600" baseline="30000" dirty="0"/>
              <a:t>*</a:t>
            </a:r>
            <a:r>
              <a:rPr lang="en-US" sz="2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                     </a:t>
            </a:r>
          </a:p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29 deaths per 1,000 birth </a:t>
            </a:r>
            <a:r>
              <a:rPr lang="en-US" sz="3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**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Stillbirth rate of 24.6 per 1000 live  births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600" dirty="0"/>
              <a:t>One of the six countries that contribute to 1 million stillbirths across the globe</a:t>
            </a:r>
          </a:p>
          <a:p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3D1B06E-4E4E-0B47-B164-B1AE3D3360C9}"/>
              </a:ext>
            </a:extLst>
          </p:cNvPr>
          <p:cNvGrpSpPr/>
          <p:nvPr/>
        </p:nvGrpSpPr>
        <p:grpSpPr>
          <a:xfrm>
            <a:off x="60737" y="4075043"/>
            <a:ext cx="2563193" cy="2435550"/>
            <a:chOff x="119663" y="3987538"/>
            <a:chExt cx="2774366" cy="2523055"/>
          </a:xfrm>
        </p:grpSpPr>
        <p:pic>
          <p:nvPicPr>
            <p:cNvPr id="1026" name="Picture 2" descr="Africa (sub-Saharan) | migrationpolicy.org">
              <a:extLst>
                <a:ext uri="{FF2B5EF4-FFF2-40B4-BE49-F238E27FC236}">
                  <a16:creationId xmlns:a16="http://schemas.microsoft.com/office/drawing/2014/main" id="{6A39A27C-8BAA-2822-AC43-BAE3F5BDC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63" y="3987538"/>
              <a:ext cx="2370802" cy="2523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3915C9D6-9236-ED1F-8FBA-F10ECE152C76}"/>
                </a:ext>
              </a:extLst>
            </p:cNvPr>
            <p:cNvSpPr/>
            <p:nvPr/>
          </p:nvSpPr>
          <p:spPr>
            <a:xfrm>
              <a:off x="2489136" y="3987538"/>
              <a:ext cx="404893" cy="2523055"/>
            </a:xfrm>
            <a:prstGeom prst="homePlate">
              <a:avLst>
                <a:gd name="adj" fmla="val 84211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Arrow: Down 44">
            <a:extLst>
              <a:ext uri="{FF2B5EF4-FFF2-40B4-BE49-F238E27FC236}">
                <a16:creationId xmlns:a16="http://schemas.microsoft.com/office/drawing/2014/main" id="{70B53AAD-573D-B6E3-A294-36BAFBCE5FE7}"/>
              </a:ext>
            </a:extLst>
          </p:cNvPr>
          <p:cNvSpPr/>
          <p:nvPr/>
        </p:nvSpPr>
        <p:spPr>
          <a:xfrm>
            <a:off x="8278953" y="2523063"/>
            <a:ext cx="678982" cy="694904"/>
          </a:xfrm>
          <a:prstGeom prst="downArrow">
            <a:avLst/>
          </a:prstGeom>
          <a:solidFill>
            <a:schemeClr val="lt1"/>
          </a:solidFill>
          <a:ln>
            <a:solidFill>
              <a:schemeClr val="accent2">
                <a:alpha val="36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3401B8-EE75-DF28-F52C-091737773EEB}"/>
              </a:ext>
            </a:extLst>
          </p:cNvPr>
          <p:cNvSpPr txBox="1"/>
          <p:nvPr/>
        </p:nvSpPr>
        <p:spPr>
          <a:xfrm>
            <a:off x="7753629" y="5459925"/>
            <a:ext cx="3004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*UN inter-agency group for child mortality (UN IGME) estimates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** EDHS 2016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6DD86-5931-99B1-C254-1F6B5AF035FC}"/>
              </a:ext>
            </a:extLst>
          </p:cNvPr>
          <p:cNvSpPr txBox="1"/>
          <p:nvPr/>
        </p:nvSpPr>
        <p:spPr>
          <a:xfrm>
            <a:off x="2813537" y="4259597"/>
            <a:ext cx="25947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38% of global neonatal death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Stillbirth rate of 21.7 per 1,000 total births</a:t>
            </a:r>
            <a:r>
              <a:rPr lang="en-US" baseline="30000" dirty="0"/>
              <a:t>*</a:t>
            </a:r>
            <a:endParaRPr lang="en-US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Seven times higher than the lowest regional rate of 3.1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0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E2637-BB83-03F0-53A6-991F2319196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7453" y="788265"/>
            <a:ext cx="5828794" cy="5709811"/>
          </a:xfrm>
        </p:spPr>
        <p:txBody>
          <a:bodyPr>
            <a:normAutofit fontScale="47500" lnSpcReduction="20000"/>
          </a:bodyPr>
          <a:lstStyle/>
          <a:p>
            <a:r>
              <a:rPr lang="en-US" sz="5100" u="sng" dirty="0"/>
              <a:t>MITS implementation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5100" i="0" u="none" strike="noStrike" baseline="0" dirty="0">
                <a:latin typeface="ScalaLancetPro-Bold"/>
              </a:rPr>
              <a:t>CHAMPS -</a:t>
            </a:r>
            <a:r>
              <a:rPr lang="en-US" sz="5100" i="0" u="none" strike="noStrike" dirty="0">
                <a:latin typeface="ScalaLancetPro-Bold"/>
              </a:rPr>
              <a:t> </a:t>
            </a:r>
            <a:r>
              <a:rPr lang="en-US" sz="5100" dirty="0"/>
              <a:t>Health facility setting is promising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5100" dirty="0"/>
              <a:t>Place of death in LMICS: 60-70 % at home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5100" dirty="0"/>
              <a:t>Only capture 15 - 20 % of deaths that occur at home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5100" dirty="0"/>
              <a:t>Accurate picture of the causal distribution </a:t>
            </a:r>
            <a:r>
              <a:rPr lang="en-US" sz="5100" dirty="0">
                <a:sym typeface="Wingdings" panose="05000000000000000000" pitchFamily="2" charset="2"/>
              </a:rPr>
              <a:t> </a:t>
            </a:r>
            <a:r>
              <a:rPr lang="en-US" sz="5100" dirty="0"/>
              <a:t>capturing a representative sample of home deaths is fundamental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B5555B9-412C-54F9-DF44-88F2115DE3B4}"/>
              </a:ext>
            </a:extLst>
          </p:cNvPr>
          <p:cNvSpPr txBox="1">
            <a:spLocks/>
          </p:cNvSpPr>
          <p:nvPr/>
        </p:nvSpPr>
        <p:spPr>
          <a:xfrm>
            <a:off x="7081736" y="0"/>
            <a:ext cx="2686941" cy="5742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Intro(2)</a:t>
            </a:r>
          </a:p>
        </p:txBody>
      </p:sp>
    </p:spTree>
    <p:extLst>
      <p:ext uri="{BB962C8B-B14F-4D97-AF65-F5344CB8AC3E}">
        <p14:creationId xmlns:p14="http://schemas.microsoft.com/office/powerpoint/2010/main" val="18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09370" y="1850968"/>
            <a:ext cx="3445566" cy="495389"/>
          </a:xfrm>
        </p:spPr>
        <p:txBody>
          <a:bodyPr/>
          <a:lstStyle/>
          <a:p>
            <a:r>
              <a:rPr lang="en-US" sz="3200" dirty="0"/>
              <a:t>Objective</a:t>
            </a:r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5" y="2863158"/>
            <a:ext cx="5910805" cy="284664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The objective of this study is</a:t>
            </a:r>
            <a:r>
              <a:rPr lang="en-US" sz="3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to assess the </a:t>
            </a:r>
            <a:r>
              <a:rPr lang="en-US" sz="3200" kern="12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feasibility </a:t>
            </a:r>
            <a:r>
              <a:rPr lang="en-US" sz="3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of conducting MITS in the home setting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165AEB-2EE6-5572-C7C8-DE95910B5D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27918" y="1648186"/>
            <a:ext cx="4074002" cy="28345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66" y="102739"/>
            <a:ext cx="6185804" cy="671272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829530"/>
            <a:ext cx="6420334" cy="6028469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/>
              <a:t>Setting </a:t>
            </a:r>
          </a:p>
          <a:p>
            <a:pPr marL="0" indent="0">
              <a:buNone/>
            </a:pPr>
            <a:r>
              <a:rPr lang="en-US" sz="3200" dirty="0"/>
              <a:t>Butajira HDSS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/>
              <a:t>Design: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Open- Cohort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Gurage Zone, SNNPR, </a:t>
            </a:r>
            <a:r>
              <a:rPr lang="en-US" sz="2000" dirty="0" err="1"/>
              <a:t>Ethioipa</a:t>
            </a:r>
            <a:r>
              <a:rPr lang="en-US" sz="2000" dirty="0"/>
              <a:t> 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 err="1"/>
              <a:t>Meskan</a:t>
            </a:r>
            <a:r>
              <a:rPr lang="en-US" sz="2000" dirty="0"/>
              <a:t>, </a:t>
            </a:r>
            <a:r>
              <a:rPr lang="en-US" sz="2000" dirty="0" err="1"/>
              <a:t>Silti</a:t>
            </a:r>
            <a:r>
              <a:rPr lang="en-US" sz="2000" dirty="0"/>
              <a:t> and </a:t>
            </a:r>
            <a:r>
              <a:rPr lang="en-US" sz="2000" dirty="0" err="1"/>
              <a:t>Mareko</a:t>
            </a:r>
            <a:r>
              <a:rPr lang="en-US" sz="2000" dirty="0"/>
              <a:t>  districts (9 rural, 1 urban)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/>
              <a:t>Surveillance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4 Rounds of data collection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Total </a:t>
            </a:r>
            <a:r>
              <a:rPr lang="en-US" sz="2400" dirty="0" err="1"/>
              <a:t>popn</a:t>
            </a:r>
            <a:r>
              <a:rPr lang="en-US" sz="2400" dirty="0"/>
              <a:t>: 56,781 in 2021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800" dirty="0"/>
              <a:t>Census on 10 Additional kebeles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Target population </a:t>
            </a:r>
            <a:r>
              <a:rPr lang="en-US" sz="2400" dirty="0">
                <a:sym typeface="Wingdings" panose="05000000000000000000" pitchFamily="2" charset="2"/>
              </a:rPr>
              <a:t> 140, 000</a:t>
            </a:r>
            <a:endParaRPr lang="en-US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872DB-1442-496F-BD52-E9B6E2469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233" y="102739"/>
            <a:ext cx="2470407" cy="224993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B180E1F-F062-568E-C01D-E049960E6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/>
          <a:stretch/>
        </p:blipFill>
        <p:spPr bwMode="auto">
          <a:xfrm>
            <a:off x="6715609" y="2408194"/>
            <a:ext cx="5408433" cy="380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57C956-BCB1-A161-1B1D-B6760DAF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46621"/>
            <a:ext cx="11150600" cy="920336"/>
          </a:xfrm>
        </p:spPr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947E1-C631-633F-4401-423376A9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314DDE2-CDF2-B0AC-CC0A-C6ABC284D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42202"/>
              </p:ext>
            </p:extLst>
          </p:nvPr>
        </p:nvGraphicFramePr>
        <p:xfrm>
          <a:off x="-62060" y="1166957"/>
          <a:ext cx="11572986" cy="604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394CF18E-CFE4-E281-C27D-819FB42825A3}"/>
              </a:ext>
            </a:extLst>
          </p:cNvPr>
          <p:cNvSpPr txBox="1">
            <a:spLocks/>
          </p:cNvSpPr>
          <p:nvPr/>
        </p:nvSpPr>
        <p:spPr>
          <a:xfrm>
            <a:off x="6182353" y="-87280"/>
            <a:ext cx="6185804" cy="671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Methods(2)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8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E7FB67-5E7D-4EEB-A016-EE4114D6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C8DC0-56CC-44B4-8999-3AD4E5742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875" y="821364"/>
            <a:ext cx="5468665" cy="6036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December 8, 2021 – August 15, 2022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6FD5103-048E-AE8E-75AA-4DE59328F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27614"/>
              </p:ext>
            </p:extLst>
          </p:nvPr>
        </p:nvGraphicFramePr>
        <p:xfrm>
          <a:off x="6096000" y="419100"/>
          <a:ext cx="5267696" cy="5935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6365">
                  <a:extLst>
                    <a:ext uri="{9D8B030D-6E8A-4147-A177-3AD203B41FA5}">
                      <a16:colId xmlns:a16="http://schemas.microsoft.com/office/drawing/2014/main" val="3979386706"/>
                    </a:ext>
                  </a:extLst>
                </a:gridCol>
                <a:gridCol w="2341331">
                  <a:extLst>
                    <a:ext uri="{9D8B030D-6E8A-4147-A177-3AD203B41FA5}">
                      <a16:colId xmlns:a16="http://schemas.microsoft.com/office/drawing/2014/main" val="2255557560"/>
                    </a:ext>
                  </a:extLst>
                </a:gridCol>
              </a:tblGrid>
              <a:tr h="433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Characteristics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Frequency (n)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extLst>
                  <a:ext uri="{0D108BD9-81ED-4DB2-BD59-A6C34878D82A}">
                    <a16:rowId xmlns:a16="http://schemas.microsoft.com/office/drawing/2014/main" val="2397091285"/>
                  </a:ext>
                </a:extLst>
              </a:tr>
              <a:tr h="262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Availability of window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extLst>
                  <a:ext uri="{0D108BD9-81ED-4DB2-BD59-A6C34878D82A}">
                    <a16:rowId xmlns:a16="http://schemas.microsoft.com/office/drawing/2014/main" val="3556176004"/>
                  </a:ext>
                </a:extLst>
              </a:tr>
              <a:tr h="394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	Yes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extLst>
                  <a:ext uri="{0D108BD9-81ED-4DB2-BD59-A6C34878D82A}">
                    <a16:rowId xmlns:a16="http://schemas.microsoft.com/office/drawing/2014/main" val="164718815"/>
                  </a:ext>
                </a:extLst>
              </a:tr>
              <a:tr h="394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	No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extLst>
                  <a:ext uri="{0D108BD9-81ED-4DB2-BD59-A6C34878D82A}">
                    <a16:rowId xmlns:a16="http://schemas.microsoft.com/office/drawing/2014/main" val="1780109730"/>
                  </a:ext>
                </a:extLst>
              </a:tr>
              <a:tr h="433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Material on which MITS was performed</a:t>
                      </a: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extLst>
                  <a:ext uri="{0D108BD9-81ED-4DB2-BD59-A6C34878D82A}">
                    <a16:rowId xmlns:a16="http://schemas.microsoft.com/office/drawing/2014/main" val="2185707615"/>
                  </a:ext>
                </a:extLst>
              </a:tr>
              <a:tr h="394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	Table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extLst>
                  <a:ext uri="{0D108BD9-81ED-4DB2-BD59-A6C34878D82A}">
                    <a16:rowId xmlns:a16="http://schemas.microsoft.com/office/drawing/2014/main" val="774914545"/>
                  </a:ext>
                </a:extLst>
              </a:tr>
              <a:tr h="394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	Chair</a:t>
                      </a:r>
                      <a:r>
                        <a:rPr lang="en-US" sz="105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extLst>
                  <a:ext uri="{0D108BD9-81ED-4DB2-BD59-A6C34878D82A}">
                    <a16:rowId xmlns:a16="http://schemas.microsoft.com/office/drawing/2014/main" val="2184575335"/>
                  </a:ext>
                </a:extLst>
              </a:tr>
              <a:tr h="4126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	Matted floor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extLst>
                  <a:ext uri="{0D108BD9-81ED-4DB2-BD59-A6C34878D82A}">
                    <a16:rowId xmlns:a16="http://schemas.microsoft.com/office/drawing/2014/main" val="1272505505"/>
                  </a:ext>
                </a:extLst>
              </a:tr>
              <a:tr h="394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 of the mother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extLst>
                  <a:ext uri="{0D108BD9-81ED-4DB2-BD59-A6C34878D82A}">
                    <a16:rowId xmlns:a16="http://schemas.microsoft.com/office/drawing/2014/main" val="2265755379"/>
                  </a:ext>
                </a:extLst>
              </a:tr>
              <a:tr h="4126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	Median (IQR)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 (17)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extLst>
                  <a:ext uri="{0D108BD9-81ED-4DB2-BD59-A6C34878D82A}">
                    <a16:rowId xmlns:a16="http://schemas.microsoft.com/office/drawing/2014/main" val="3622791526"/>
                  </a:ext>
                </a:extLst>
              </a:tr>
              <a:tr h="433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ANC attendance for index pregnancy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extLst>
                  <a:ext uri="{0D108BD9-81ED-4DB2-BD59-A6C34878D82A}">
                    <a16:rowId xmlns:a16="http://schemas.microsoft.com/office/drawing/2014/main" val="3531000687"/>
                  </a:ext>
                </a:extLst>
              </a:tr>
              <a:tr h="394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	1 visit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 anchor="b"/>
                </a:tc>
                <a:extLst>
                  <a:ext uri="{0D108BD9-81ED-4DB2-BD59-A6C34878D82A}">
                    <a16:rowId xmlns:a16="http://schemas.microsoft.com/office/drawing/2014/main" val="1605524845"/>
                  </a:ext>
                </a:extLst>
              </a:tr>
              <a:tr h="394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	2 visits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 anchor="b"/>
                </a:tc>
                <a:extLst>
                  <a:ext uri="{0D108BD9-81ED-4DB2-BD59-A6C34878D82A}">
                    <a16:rowId xmlns:a16="http://schemas.microsoft.com/office/drawing/2014/main" val="2792684544"/>
                  </a:ext>
                </a:extLst>
              </a:tr>
              <a:tr h="394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	3 visits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 anchor="b"/>
                </a:tc>
                <a:extLst>
                  <a:ext uri="{0D108BD9-81ED-4DB2-BD59-A6C34878D82A}">
                    <a16:rowId xmlns:a16="http://schemas.microsoft.com/office/drawing/2014/main" val="3952382125"/>
                  </a:ext>
                </a:extLst>
              </a:tr>
              <a:tr h="394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	4 visits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76" marR="52376" marT="0" marB="0" anchor="b"/>
                </a:tc>
                <a:extLst>
                  <a:ext uri="{0D108BD9-81ED-4DB2-BD59-A6C34878D82A}">
                    <a16:rowId xmlns:a16="http://schemas.microsoft.com/office/drawing/2014/main" val="189329279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8767902-8A02-B2A6-6CC4-DF61D44E5D1A}"/>
              </a:ext>
            </a:extLst>
          </p:cNvPr>
          <p:cNvGrpSpPr/>
          <p:nvPr/>
        </p:nvGrpSpPr>
        <p:grpSpPr>
          <a:xfrm>
            <a:off x="828304" y="1940506"/>
            <a:ext cx="4889005" cy="4515229"/>
            <a:chOff x="0" y="0"/>
            <a:chExt cx="4958322" cy="2720340"/>
          </a:xfrm>
        </p:grpSpPr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AFEA9403-B809-DB68-C8B0-039E98461CAC}"/>
                </a:ext>
              </a:extLst>
            </p:cNvPr>
            <p:cNvSpPr txBox="1"/>
            <p:nvPr/>
          </p:nvSpPr>
          <p:spPr>
            <a:xfrm>
              <a:off x="0" y="0"/>
              <a:ext cx="2125980" cy="4419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21 notifications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AE8DDD07-401F-25F9-97D3-8D4C5687B35C}"/>
                </a:ext>
              </a:extLst>
            </p:cNvPr>
            <p:cNvSpPr txBox="1"/>
            <p:nvPr/>
          </p:nvSpPr>
          <p:spPr>
            <a:xfrm>
              <a:off x="434340" y="2278380"/>
              <a:ext cx="1600200" cy="4419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 consented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C1D8D4EB-6916-81BF-8BA4-373E2BCB9D37}"/>
                </a:ext>
              </a:extLst>
            </p:cNvPr>
            <p:cNvSpPr txBox="1"/>
            <p:nvPr/>
          </p:nvSpPr>
          <p:spPr>
            <a:xfrm>
              <a:off x="83820" y="1463040"/>
              <a:ext cx="2042160" cy="4419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refused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2135CFC-6938-72E7-76EF-13CCC5506230}"/>
                </a:ext>
              </a:extLst>
            </p:cNvPr>
            <p:cNvCxnSpPr/>
            <p:nvPr/>
          </p:nvCxnSpPr>
          <p:spPr>
            <a:xfrm flipH="1">
              <a:off x="1127760" y="441960"/>
              <a:ext cx="0" cy="1021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D14DEA-861A-1E71-E762-A5A793D745F9}"/>
                </a:ext>
              </a:extLst>
            </p:cNvPr>
            <p:cNvCxnSpPr/>
            <p:nvPr/>
          </p:nvCxnSpPr>
          <p:spPr>
            <a:xfrm flipH="1">
              <a:off x="1127760" y="922020"/>
              <a:ext cx="11734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3EA8D8FD-8830-E263-7815-42DCE7796F08}"/>
                </a:ext>
              </a:extLst>
            </p:cNvPr>
            <p:cNvSpPr txBox="1"/>
            <p:nvPr/>
          </p:nvSpPr>
          <p:spPr>
            <a:xfrm>
              <a:off x="1932684" y="678180"/>
              <a:ext cx="3025638" cy="6067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not feasible </a:t>
              </a: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night time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late notification (&gt; 24 hrs.)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4C2D45-4483-62E0-93FA-E5F91BE96DB9}"/>
                </a:ext>
              </a:extLst>
            </p:cNvPr>
            <p:cNvCxnSpPr/>
            <p:nvPr/>
          </p:nvCxnSpPr>
          <p:spPr>
            <a:xfrm>
              <a:off x="1127760" y="1905000"/>
              <a:ext cx="0" cy="358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CCC47C-0C2F-7F48-58BC-15075BC7B3AE}"/>
              </a:ext>
            </a:extLst>
          </p:cNvPr>
          <p:cNvSpPr txBox="1"/>
          <p:nvPr/>
        </p:nvSpPr>
        <p:spPr>
          <a:xfrm>
            <a:off x="172145" y="210996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6338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E7FB67-5E7D-4EEB-A016-EE4114D6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C8DC0-56CC-44B4-8999-3AD4E5742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875" y="816429"/>
            <a:ext cx="5763125" cy="6041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MITS case description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Notification to specimen collection </a:t>
            </a:r>
          </a:p>
          <a:p>
            <a:pPr lvl="1"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All with in 24 hours</a:t>
            </a:r>
          </a:p>
          <a:p>
            <a:pPr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MITs with in 1 hr. of notification for 11 cases</a:t>
            </a:r>
          </a:p>
          <a:p>
            <a:pPr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dirty="0"/>
              <a:t>33 minutes – Specimen collection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45E4F7-216F-4688-ABEE-A9DAD151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2414" y="10688"/>
            <a:ext cx="2309586" cy="408412"/>
          </a:xfrm>
        </p:spPr>
        <p:txBody>
          <a:bodyPr/>
          <a:lstStyle/>
          <a:p>
            <a:r>
              <a:rPr lang="en-US" dirty="0"/>
              <a:t>Results (2)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ACAADC-718F-C357-B11C-6D280042B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75680"/>
              </p:ext>
            </p:extLst>
          </p:nvPr>
        </p:nvGraphicFramePr>
        <p:xfrm>
          <a:off x="6096000" y="816428"/>
          <a:ext cx="6096000" cy="5826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0639">
                  <a:extLst>
                    <a:ext uri="{9D8B030D-6E8A-4147-A177-3AD203B41FA5}">
                      <a16:colId xmlns:a16="http://schemas.microsoft.com/office/drawing/2014/main" val="350309806"/>
                    </a:ext>
                  </a:extLst>
                </a:gridCol>
                <a:gridCol w="2425361">
                  <a:extLst>
                    <a:ext uri="{9D8B030D-6E8A-4147-A177-3AD203B41FA5}">
                      <a16:colId xmlns:a16="http://schemas.microsoft.com/office/drawing/2014/main" val="1991530450"/>
                    </a:ext>
                  </a:extLst>
                </a:gridCol>
              </a:tblGrid>
              <a:tr h="2581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Characteristics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Frequencies (n=14)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2500197"/>
                  </a:ext>
                </a:extLst>
              </a:tr>
              <a:tr h="2581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Age groups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972476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	Still birth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890988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	Death In the first 24hrs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476868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	Early neonate (1 to 6 days)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5388443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	Late neonate (7 to 28 days)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749470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0134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	Male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167890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	Female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4082588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from death to Notification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92901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	≤ 24 hrs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681422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	&gt; 24 hrs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572673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from notification to MITS procedure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006366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 30 minutes – 1 hr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118453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</a:t>
                      </a:r>
                      <a:r>
                        <a:rPr lang="en-US" sz="1400" dirty="0" err="1">
                          <a:effectLst/>
                        </a:rPr>
                        <a:t>hr</a:t>
                      </a:r>
                      <a:r>
                        <a:rPr lang="en-US" sz="1400" dirty="0">
                          <a:effectLst/>
                        </a:rPr>
                        <a:t> – 2 </a:t>
                      </a:r>
                      <a:r>
                        <a:rPr lang="en-US" sz="1400" dirty="0" err="1">
                          <a:effectLst/>
                        </a:rPr>
                        <a:t>hrs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654835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 2 hrs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811431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taken for MITS procedure (in minutes)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7163216"/>
                  </a:ext>
                </a:extLst>
              </a:tr>
              <a:tr h="331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	Mean (SD)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33.3 (5.72)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662819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B3401D1D-F2C8-0B87-F9A5-103989A035AC}"/>
              </a:ext>
            </a:extLst>
          </p:cNvPr>
          <p:cNvSpPr/>
          <p:nvPr/>
        </p:nvSpPr>
        <p:spPr>
          <a:xfrm>
            <a:off x="9701621" y="4959189"/>
            <a:ext cx="646546" cy="36021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02D24F-E477-4A70-48AE-8CE5C3901D56}"/>
              </a:ext>
            </a:extLst>
          </p:cNvPr>
          <p:cNvSpPr/>
          <p:nvPr/>
        </p:nvSpPr>
        <p:spPr>
          <a:xfrm>
            <a:off x="9776199" y="6282893"/>
            <a:ext cx="646546" cy="36021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353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5541</TotalTime>
  <Words>852</Words>
  <Application>Microsoft Office PowerPoint</Application>
  <PresentationFormat>Widescreen</PresentationFormat>
  <Paragraphs>200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ScalaLancetPro-Bold</vt:lpstr>
      <vt:lpstr>TwitterChirp</vt:lpstr>
      <vt:lpstr>Wingdings</vt:lpstr>
      <vt:lpstr>1_Office Theme</vt:lpstr>
      <vt:lpstr>Feasibility  of Minimally Invasive Tissue Sampling (MITS) in a home setting in Butajira, Ethiopia</vt:lpstr>
      <vt:lpstr>Outline </vt:lpstr>
      <vt:lpstr>Introduction</vt:lpstr>
      <vt:lpstr>PowerPoint Presentation</vt:lpstr>
      <vt:lpstr>PowerPoint Presentation</vt:lpstr>
      <vt:lpstr>Methods</vt:lpstr>
      <vt:lpstr>Procedures</vt:lpstr>
      <vt:lpstr>PowerPoint Presentation</vt:lpstr>
      <vt:lpstr>Results (2)</vt:lpstr>
      <vt:lpstr>Discussion</vt:lpstr>
      <vt:lpstr>Discussion (2)</vt:lpstr>
      <vt:lpstr>Discussion (3)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Minimally Invasive Tissue Sampling (MITS) in home settings: descriptive study in Butajira Health and Demographic Surveillance system (HDSS)</dc:title>
  <dc:creator>Tesfamichael Awoke Sisay</dc:creator>
  <cp:lastModifiedBy>Tesfamichael Awoke Sisay</cp:lastModifiedBy>
  <cp:revision>14</cp:revision>
  <dcterms:created xsi:type="dcterms:W3CDTF">2022-10-04T13:13:16Z</dcterms:created>
  <dcterms:modified xsi:type="dcterms:W3CDTF">2022-11-29T15:20:47Z</dcterms:modified>
</cp:coreProperties>
</file>